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8"/>
  </p:notesMasterIdLst>
  <p:sldIdLst>
    <p:sldId id="256" r:id="rId2"/>
    <p:sldId id="450" r:id="rId3"/>
    <p:sldId id="468" r:id="rId4"/>
    <p:sldId id="467" r:id="rId5"/>
    <p:sldId id="464" r:id="rId6"/>
    <p:sldId id="470" r:id="rId7"/>
    <p:sldId id="472" r:id="rId8"/>
    <p:sldId id="474" r:id="rId9"/>
    <p:sldId id="482" r:id="rId10"/>
    <p:sldId id="473" r:id="rId11"/>
    <p:sldId id="484" r:id="rId12"/>
    <p:sldId id="483" r:id="rId13"/>
    <p:sldId id="485" r:id="rId14"/>
    <p:sldId id="502" r:id="rId15"/>
    <p:sldId id="503" r:id="rId16"/>
    <p:sldId id="477" r:id="rId17"/>
    <p:sldId id="498" r:id="rId18"/>
    <p:sldId id="499" r:id="rId19"/>
    <p:sldId id="486" r:id="rId20"/>
    <p:sldId id="487" r:id="rId21"/>
    <p:sldId id="488" r:id="rId22"/>
    <p:sldId id="489" r:id="rId23"/>
    <p:sldId id="490" r:id="rId24"/>
    <p:sldId id="491" r:id="rId25"/>
    <p:sldId id="492" r:id="rId26"/>
    <p:sldId id="497" r:id="rId27"/>
    <p:sldId id="496" r:id="rId28"/>
    <p:sldId id="500" r:id="rId29"/>
    <p:sldId id="495" r:id="rId30"/>
    <p:sldId id="501" r:id="rId31"/>
    <p:sldId id="493" r:id="rId32"/>
    <p:sldId id="494" r:id="rId33"/>
    <p:sldId id="454" r:id="rId34"/>
    <p:sldId id="479" r:id="rId35"/>
    <p:sldId id="458" r:id="rId36"/>
    <p:sldId id="481" r:id="rId37"/>
  </p:sldIdLst>
  <p:sldSz cx="9144000" cy="6858000" type="screen4x3"/>
  <p:notesSz cx="6858000" cy="9144000"/>
  <p:defaultTextStyle>
    <a:defPPr>
      <a:defRPr lang="zh-CN"/>
    </a:defPPr>
    <a:lvl1pPr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1pPr>
    <a:lvl2pPr marL="4572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2pPr>
    <a:lvl3pPr marL="9144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3pPr>
    <a:lvl4pPr marL="13716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4pPr>
    <a:lvl5pPr marL="18288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5pPr>
    <a:lvl6pPr marL="2286000" algn="l" defTabSz="914400" rtl="0" eaLnBrk="1" latinLnBrk="0" hangingPunct="1">
      <a:defRPr sz="1600" b="1" kern="1200">
        <a:solidFill>
          <a:schemeClr val="tx1"/>
        </a:solidFill>
        <a:latin typeface="楷体" pitchFamily="49" charset="-122"/>
        <a:ea typeface="楷体" pitchFamily="49" charset="-122"/>
        <a:cs typeface="+mn-cs"/>
      </a:defRPr>
    </a:lvl6pPr>
    <a:lvl7pPr marL="2743200" algn="l" defTabSz="914400" rtl="0" eaLnBrk="1" latinLnBrk="0" hangingPunct="1">
      <a:defRPr sz="1600" b="1" kern="1200">
        <a:solidFill>
          <a:schemeClr val="tx1"/>
        </a:solidFill>
        <a:latin typeface="楷体" pitchFamily="49" charset="-122"/>
        <a:ea typeface="楷体" pitchFamily="49" charset="-122"/>
        <a:cs typeface="+mn-cs"/>
      </a:defRPr>
    </a:lvl7pPr>
    <a:lvl8pPr marL="3200400" algn="l" defTabSz="914400" rtl="0" eaLnBrk="1" latinLnBrk="0" hangingPunct="1">
      <a:defRPr sz="1600" b="1" kern="1200">
        <a:solidFill>
          <a:schemeClr val="tx1"/>
        </a:solidFill>
        <a:latin typeface="楷体" pitchFamily="49" charset="-122"/>
        <a:ea typeface="楷体" pitchFamily="49" charset="-122"/>
        <a:cs typeface="+mn-cs"/>
      </a:defRPr>
    </a:lvl8pPr>
    <a:lvl9pPr marL="3657600" algn="l" defTabSz="914400" rtl="0" eaLnBrk="1" latinLnBrk="0" hangingPunct="1">
      <a:defRPr sz="1600" b="1" kern="1200">
        <a:solidFill>
          <a:schemeClr val="tx1"/>
        </a:solidFill>
        <a:latin typeface="楷体" pitchFamily="49" charset="-122"/>
        <a:ea typeface="楷体"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9"/>
    <a:srgbClr val="FF0000"/>
    <a:srgbClr val="A5032D"/>
    <a:srgbClr val="BE270E"/>
    <a:srgbClr val="CCCC00"/>
    <a:srgbClr val="CC9900"/>
    <a:srgbClr val="3333FF"/>
    <a:srgbClr val="CCCCF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65587" autoAdjust="0"/>
  </p:normalViewPr>
  <p:slideViewPr>
    <p:cSldViewPr>
      <p:cViewPr varScale="1">
        <p:scale>
          <a:sx n="57" d="100"/>
          <a:sy n="57" d="100"/>
        </p:scale>
        <p:origin x="-1932" y="-84"/>
      </p:cViewPr>
      <p:guideLst>
        <p:guide orient="horz" pos="2160"/>
        <p:guide pos="2852"/>
      </p:guideLst>
    </p:cSldViewPr>
  </p:slideViewPr>
  <p:notesTextViewPr>
    <p:cViewPr>
      <p:scale>
        <a:sx n="100" d="100"/>
        <a:sy n="100" d="100"/>
      </p:scale>
      <p:origin x="0" y="0"/>
    </p:cViewPr>
  </p:notesTextViewPr>
  <p:gridSpacing cx="78027213" cy="78027213"/>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pitchFamily="34" charset="0"/>
                <a:ea typeface="宋体" pitchFamily="2" charset="-122"/>
                <a:cs typeface="楷体"/>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pitchFamily="34" charset="0"/>
                <a:ea typeface="宋体" pitchFamily="2" charset="-122"/>
                <a:cs typeface="楷体"/>
              </a:defRPr>
            </a:lvl1pPr>
          </a:lstStyle>
          <a:p>
            <a:pPr>
              <a:defRPr/>
            </a:pPr>
            <a:endParaRPr lang="en-US" altLang="zh-CN"/>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pitchFamily="34" charset="0"/>
                <a:ea typeface="宋体" pitchFamily="2" charset="-122"/>
                <a:cs typeface="楷体"/>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charset="0"/>
                <a:ea typeface="宋体" charset="-122"/>
              </a:defRPr>
            </a:lvl1pPr>
          </a:lstStyle>
          <a:p>
            <a:fld id="{287CCF68-D40B-4599-926A-7A0EC2D9742D}"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客户端进入一个</a:t>
            </a:r>
            <a:r>
              <a:rPr lang="en-US" altLang="zh-CN" baseline="0" dirty="0" smtClean="0"/>
              <a:t>trigger</a:t>
            </a:r>
            <a:r>
              <a:rPr lang="zh-CN" altLang="en-US" baseline="0" dirty="0" smtClean="0"/>
              <a:t>，物件发射一个毒箭</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11</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可破坏物件同步举例</a:t>
            </a:r>
            <a:endParaRPr lang="en-US" altLang="zh-CN" baseline="0" dirty="0" smtClean="0"/>
          </a:p>
          <a:p>
            <a:r>
              <a:rPr lang="zh-CN" altLang="en-US" baseline="0" dirty="0" smtClean="0"/>
              <a:t>客户端打击判定，服务器伤害计算，进入</a:t>
            </a:r>
            <a:r>
              <a:rPr lang="en-US" altLang="zh-CN" baseline="0" dirty="0" smtClean="0"/>
              <a:t>1</a:t>
            </a:r>
            <a:r>
              <a:rPr lang="zh-CN" altLang="en-US" baseline="0" dirty="0" smtClean="0"/>
              <a:t>段破坏状态，（模型更换，重新物理化）</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zh-CN" altLang="en-US" dirty="0" smtClean="0">
                <a:latin typeface="宋体" charset="-122"/>
              </a:rPr>
              <a:t>场景物件的同步逻辑优化</a:t>
            </a:r>
            <a:endParaRPr lang="en-US" altLang="zh-CN" dirty="0" smtClean="0">
              <a:latin typeface="宋体" charset="-122"/>
            </a:endParaRPr>
          </a:p>
          <a:p>
            <a:pPr lvl="1" eaLnBrk="1" hangingPunct="1"/>
            <a:r>
              <a:rPr lang="zh-CN" altLang="en-US" dirty="0" smtClean="0">
                <a:latin typeface="宋体" charset="-122"/>
              </a:rPr>
              <a:t>花的闪光 盛开逻辑</a:t>
            </a:r>
            <a:endParaRPr lang="en-US" altLang="zh-CN" dirty="0" smtClean="0">
              <a:latin typeface="宋体" charset="-122"/>
            </a:endParaRPr>
          </a:p>
          <a:p>
            <a:pPr lvl="1" eaLnBrk="1" hangingPunct="1"/>
            <a:r>
              <a:rPr lang="zh-CN" altLang="en-US" b="0" dirty="0" smtClean="0">
                <a:latin typeface="宋体" charset="-122"/>
              </a:rPr>
              <a:t>如何处理上线后逻辑又执行一次的问题？瞬间生效的无问题</a:t>
            </a:r>
            <a:endParaRPr lang="en-US" altLang="zh-CN" b="0" dirty="0" smtClean="0">
              <a:latin typeface="宋体" charset="-122"/>
            </a:endParaRPr>
          </a:p>
          <a:p>
            <a:pPr lvl="1" eaLnBrk="1" hangingPunct="1"/>
            <a:r>
              <a:rPr lang="en-US" altLang="zh-CN" b="0" dirty="0" smtClean="0">
                <a:latin typeface="宋体" charset="-122"/>
              </a:rPr>
              <a:t>1.</a:t>
            </a:r>
            <a:r>
              <a:rPr lang="zh-CN" altLang="en-US" b="0" dirty="0" smtClean="0">
                <a:latin typeface="宋体" charset="-122"/>
              </a:rPr>
              <a:t>状态机做复杂些，分为正常，变色中，变色完成三个状态</a:t>
            </a:r>
            <a:endParaRPr lang="en-US" altLang="zh-CN" b="0" dirty="0" smtClean="0">
              <a:latin typeface="宋体" charset="-122"/>
            </a:endParaRPr>
          </a:p>
          <a:p>
            <a:pPr lvl="1" eaLnBrk="1" hangingPunct="1"/>
            <a:r>
              <a:rPr lang="en-US" altLang="zh-CN" b="0" dirty="0" smtClean="0">
                <a:latin typeface="宋体" charset="-122"/>
              </a:rPr>
              <a:t>2.</a:t>
            </a:r>
            <a:r>
              <a:rPr lang="zh-CN" altLang="en-US" b="0" dirty="0" smtClean="0">
                <a:latin typeface="宋体" charset="-122"/>
              </a:rPr>
              <a:t>单独写上线恢复逻辑</a:t>
            </a:r>
            <a:endParaRPr lang="en-US" altLang="zh-CN" b="0" dirty="0" smtClean="0">
              <a:latin typeface="宋体" charset="-122"/>
            </a:endParaRPr>
          </a:p>
          <a:p>
            <a:pPr lvl="1" eaLnBrk="1" hangingPunct="1"/>
            <a:r>
              <a:rPr lang="zh-CN" altLang="en-US" b="0" dirty="0" smtClean="0">
                <a:latin typeface="宋体" charset="-122"/>
              </a:rPr>
              <a:t>再次盛开逻辑</a:t>
            </a:r>
            <a:endParaRPr lang="en-US" altLang="zh-CN" b="0" dirty="0" smtClean="0">
              <a:latin typeface="宋体" charset="-122"/>
            </a:endParaRPr>
          </a:p>
          <a:p>
            <a:pPr lvl="1" eaLnBrk="1" hangingPunct="1"/>
            <a:r>
              <a:rPr lang="en-US" altLang="zh-CN" b="0" dirty="0" smtClean="0">
                <a:latin typeface="宋体" charset="-122"/>
              </a:rPr>
              <a:t>2.</a:t>
            </a:r>
            <a:r>
              <a:rPr lang="zh-CN" altLang="en-US" b="0" dirty="0" smtClean="0">
                <a:latin typeface="宋体" charset="-122"/>
              </a:rPr>
              <a:t>制作行为的加速版本</a:t>
            </a:r>
            <a:endParaRPr lang="en-US" altLang="zh-CN" b="0" dirty="0" smtClean="0">
              <a:latin typeface="宋体" charset="-122"/>
            </a:endParaRPr>
          </a:p>
          <a:p>
            <a:r>
              <a:rPr lang="en-US" altLang="zh-CN" baseline="0" dirty="0" smtClean="0"/>
              <a:t>       </a:t>
            </a:r>
            <a:r>
              <a:rPr lang="zh-CN" altLang="en-US" baseline="0" dirty="0" smtClean="0"/>
              <a:t>基本实现像单机一样做逻辑，只需要区分一件事儿，这个行为如果是需要恢复的，需要用属性状态来启动行为，不能直接触发行为</a:t>
            </a:r>
            <a:endParaRPr lang="en-US" altLang="zh-CN" baseline="0" dirty="0" smtClean="0"/>
          </a:p>
          <a:p>
            <a:r>
              <a:rPr lang="en-US" altLang="zh-CN" baseline="0" dirty="0" smtClean="0"/>
              <a:t>       </a:t>
            </a:r>
            <a:r>
              <a:rPr lang="zh-CN" altLang="en-US" baseline="0" dirty="0" smtClean="0"/>
              <a:t>缺点：如果服务器路基正在进行中，有一点小瑕疵</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b="0" dirty="0" smtClean="0">
                <a:latin typeface="微软雅黑" pitchFamily="34" charset="-122"/>
                <a:ea typeface="微软雅黑" pitchFamily="34" charset="-122"/>
              </a:rPr>
              <a:t>系统迭代导致关卡数据返工问题</a:t>
            </a:r>
            <a:endParaRPr lang="en-US" altLang="zh-CN" b="0" dirty="0" smtClean="0">
              <a:latin typeface="微软雅黑" pitchFamily="34" charset="-122"/>
              <a:ea typeface="微软雅黑" pitchFamily="34" charset="-122"/>
            </a:endParaRPr>
          </a:p>
          <a:p>
            <a:endParaRPr lang="en-US" altLang="zh-CN" baseline="0" dirty="0" smtClean="0"/>
          </a:p>
          <a:p>
            <a:r>
              <a:rPr lang="zh-CN" altLang="en-US" baseline="0" dirty="0" smtClean="0"/>
              <a:t>每次有默认属性值修改，都会导致</a:t>
            </a:r>
            <a:r>
              <a:rPr lang="en-US" altLang="zh-CN" baseline="0" dirty="0" smtClean="0"/>
              <a:t>LD</a:t>
            </a:r>
            <a:r>
              <a:rPr lang="zh-CN" altLang="en-US" baseline="0" dirty="0" smtClean="0"/>
              <a:t>的返工</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en-US" altLang="zh-CN" b="0" dirty="0" smtClean="0">
                <a:latin typeface="微软雅黑" pitchFamily="34" charset="-122"/>
                <a:ea typeface="微软雅黑" pitchFamily="34" charset="-122"/>
              </a:rPr>
              <a:t>Archetype</a:t>
            </a:r>
            <a:r>
              <a:rPr lang="zh-CN" altLang="en-US" b="0" dirty="0" smtClean="0">
                <a:latin typeface="微软雅黑" pitchFamily="34" charset="-122"/>
                <a:ea typeface="微软雅黑" pitchFamily="34" charset="-122"/>
              </a:rPr>
              <a:t>配置数据外置</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静态属性内存共享</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动态属性独占，同步</a:t>
            </a:r>
            <a:endParaRPr lang="en-US" altLang="zh-CN" b="0" dirty="0" smtClean="0">
              <a:latin typeface="微软雅黑" pitchFamily="34" charset="-122"/>
              <a:ea typeface="微软雅黑" pitchFamily="34" charset="-122"/>
            </a:endParaRPr>
          </a:p>
          <a:p>
            <a:endParaRPr lang="en-US" altLang="zh-CN" baseline="0" dirty="0" smtClean="0"/>
          </a:p>
          <a:p>
            <a:r>
              <a:rPr lang="en-US" altLang="zh-CN" baseline="0" dirty="0" smtClean="0"/>
              <a:t>LD</a:t>
            </a:r>
            <a:r>
              <a:rPr lang="zh-CN" altLang="en-US" baseline="0" dirty="0" smtClean="0"/>
              <a:t>只需要参与一次编辑和摆放之后，不需要再参与迭代过程</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水面控制逻辑，水面物理化后会直接与</a:t>
            </a:r>
            <a:r>
              <a:rPr lang="en-US" altLang="zh-CN" baseline="0" dirty="0" smtClean="0"/>
              <a:t>physics area</a:t>
            </a:r>
            <a:r>
              <a:rPr lang="zh-CN" altLang="en-US" baseline="0" dirty="0" smtClean="0"/>
              <a:t>交互，</a:t>
            </a:r>
            <a:r>
              <a:rPr lang="en-US" altLang="zh-CN" baseline="0" dirty="0" err="1" smtClean="0"/>
              <a:t>raycast</a:t>
            </a:r>
            <a:r>
              <a:rPr lang="zh-CN" altLang="en-US" baseline="0" dirty="0" smtClean="0"/>
              <a:t>有</a:t>
            </a:r>
            <a:r>
              <a:rPr lang="en-US" altLang="zh-CN" baseline="0" dirty="0" smtClean="0"/>
              <a:t>bug</a:t>
            </a:r>
            <a:r>
              <a:rPr lang="zh-CN" altLang="en-US" baseline="0" dirty="0" smtClean="0"/>
              <a:t>，有时候会找不到水</a:t>
            </a:r>
            <a:endParaRPr lang="en-US" altLang="zh-CN" baseline="0" dirty="0" smtClean="0"/>
          </a:p>
          <a:p>
            <a:r>
              <a:rPr lang="zh-CN" altLang="en-US" baseline="0" dirty="0" smtClean="0"/>
              <a:t>自己加了一个物理模块现成安全的函数遍历</a:t>
            </a:r>
            <a:r>
              <a:rPr lang="en-US" altLang="zh-CN" baseline="0" dirty="0" smtClean="0"/>
              <a:t>physics area</a:t>
            </a:r>
            <a:r>
              <a:rPr lang="zh-CN" altLang="en-US" baseline="0" dirty="0" smtClean="0"/>
              <a:t>的功能，然后找到</a:t>
            </a:r>
            <a:r>
              <a:rPr lang="en-US" altLang="zh-CN" baseline="0" dirty="0" smtClean="0"/>
              <a:t>water render node</a:t>
            </a:r>
            <a:r>
              <a:rPr lang="zh-CN" altLang="en-US" baseline="0" dirty="0" smtClean="0"/>
              <a:t>得到顶点数据用射线检测法判定是否在</a:t>
            </a:r>
            <a:r>
              <a:rPr lang="en-US" altLang="zh-CN" baseline="0" dirty="0" smtClean="0"/>
              <a:t>area</a:t>
            </a:r>
            <a:r>
              <a:rPr lang="zh-CN" altLang="en-US" baseline="0" dirty="0" smtClean="0"/>
              <a:t>内，然后与物件关联</a:t>
            </a:r>
            <a:endParaRPr lang="en-US" altLang="zh-CN" baseline="0" dirty="0" smtClean="0"/>
          </a:p>
          <a:p>
            <a:r>
              <a:rPr lang="zh-CN" altLang="en-US" baseline="0" dirty="0" smtClean="0"/>
              <a:t>植被本来是美术刷出来的，扩展渲染引擎接口可以在逻辑层创建和修改</a:t>
            </a:r>
            <a:r>
              <a:rPr lang="en-US" altLang="zh-CN" baseline="0" dirty="0" smtClean="0"/>
              <a:t>vegetation</a:t>
            </a:r>
            <a:r>
              <a:rPr lang="zh-CN" altLang="en-US" baseline="0" dirty="0" smtClean="0"/>
              <a:t>，既可以享受渲染合并的高效，也可以附加逻辑</a:t>
            </a:r>
            <a:endParaRPr lang="en-US" altLang="zh-CN" baseline="0" dirty="0" smtClean="0"/>
          </a:p>
          <a:p>
            <a:r>
              <a:rPr lang="zh-CN" altLang="en-US" baseline="0" dirty="0" smtClean="0"/>
              <a:t>解决植被物件绑定多个物理代理体导致</a:t>
            </a:r>
            <a:r>
              <a:rPr lang="en-US" altLang="zh-CN" baseline="0" dirty="0" smtClean="0"/>
              <a:t>touch bending</a:t>
            </a:r>
            <a:r>
              <a:rPr lang="zh-CN" altLang="en-US" baseline="0" dirty="0" smtClean="0"/>
              <a:t>异常问题，开发植被系统的单轴缩放功能，水面的顶点修改，</a:t>
            </a:r>
            <a:r>
              <a:rPr lang="en-US" altLang="zh-CN" baseline="0" dirty="0" smtClean="0"/>
              <a:t>vegetation</a:t>
            </a:r>
            <a:r>
              <a:rPr lang="zh-CN" altLang="en-US" baseline="0" dirty="0" smtClean="0"/>
              <a:t>缩放过程中关掉物理化</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难在</a:t>
            </a:r>
            <a:r>
              <a:rPr lang="en-US" altLang="zh-CN" baseline="0" dirty="0" smtClean="0"/>
              <a:t>game play</a:t>
            </a:r>
            <a:r>
              <a:rPr lang="zh-CN" altLang="en-US" baseline="0" dirty="0" smtClean="0"/>
              <a:t>层无法直接找到控制的水的渲染对象</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通过在物理系统添加现成安全的函数导出所有的水的物理代理体，通过</a:t>
            </a:r>
            <a:r>
              <a:rPr lang="en-US" altLang="zh-CN" baseline="0" dirty="0" err="1" smtClean="0"/>
              <a:t>userdata</a:t>
            </a:r>
            <a:r>
              <a:rPr lang="zh-CN" altLang="en-US" baseline="0" dirty="0" smtClean="0"/>
              <a:t>找到水</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6148" name="灯片编号占位符 3"/>
          <p:cNvSpPr>
            <a:spLocks noGrp="1"/>
          </p:cNvSpPr>
          <p:nvPr>
            <p:ph type="sldNum" sz="quarter" idx="5"/>
          </p:nvPr>
        </p:nvSpPr>
        <p:spPr>
          <a:noFill/>
        </p:spPr>
        <p:txBody>
          <a:bodyPr/>
          <a:lstStyle/>
          <a:p>
            <a:fld id="{099C1776-6F55-4DC4-B6DA-4097D7BE4D41}" type="slidenum">
              <a:rPr lang="zh-CN" altLang="en-US"/>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在水中保存了初始顶点，构建的</a:t>
            </a:r>
            <a:r>
              <a:rPr lang="en-US" altLang="zh-CN" baseline="0" dirty="0" smtClean="0"/>
              <a:t>area</a:t>
            </a:r>
            <a:r>
              <a:rPr lang="zh-CN" altLang="en-US" baseline="0" dirty="0" smtClean="0"/>
              <a:t>，分别检测是否在</a:t>
            </a:r>
            <a:r>
              <a:rPr lang="en-US" altLang="zh-CN" baseline="0" dirty="0" smtClean="0"/>
              <a:t>area</a:t>
            </a:r>
            <a:r>
              <a:rPr lang="zh-CN" altLang="en-US" baseline="0" dirty="0" smtClean="0"/>
              <a:t>内</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21</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绑定后开发水的功能，顶点修改和材质改变</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创建一个植被容易，但是与其他逻辑协同工作出现问题</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角色还没有碰到植被，</a:t>
            </a:r>
            <a:endParaRPr lang="en-US" altLang="zh-CN" baseline="0" dirty="0" smtClean="0"/>
          </a:p>
          <a:p>
            <a:r>
              <a:rPr lang="zh-CN" altLang="en-US" baseline="0" dirty="0" smtClean="0"/>
              <a:t>植被功能做成组件</a:t>
            </a:r>
            <a:endParaRPr lang="en-US" altLang="zh-CN" baseline="0" dirty="0" smtClean="0"/>
          </a:p>
          <a:p>
            <a:r>
              <a:rPr lang="zh-CN" altLang="en-US" baseline="0" dirty="0" smtClean="0"/>
              <a:t>受击代理体组件</a:t>
            </a:r>
            <a:endParaRPr lang="en-US" altLang="zh-CN" baseline="0" dirty="0" smtClean="0"/>
          </a:p>
          <a:p>
            <a:r>
              <a:rPr lang="zh-CN" altLang="en-US" baseline="0" dirty="0" smtClean="0"/>
              <a:t>受击代理体会引起</a:t>
            </a:r>
            <a:r>
              <a:rPr lang="en-US" altLang="zh-CN" baseline="0" dirty="0" smtClean="0"/>
              <a:t>vegetation</a:t>
            </a:r>
            <a:r>
              <a:rPr lang="zh-CN" altLang="en-US" baseline="0" dirty="0" smtClean="0"/>
              <a:t>异常</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24</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aseline="0" dirty="0" smtClean="0"/>
              <a:t>Get geometry</a:t>
            </a:r>
            <a:r>
              <a:rPr lang="zh-CN" altLang="en-US" baseline="0" dirty="0" smtClean="0"/>
              <a:t>包括获得周围的</a:t>
            </a:r>
            <a:r>
              <a:rPr lang="en-US" altLang="zh-CN" baseline="0" dirty="0" smtClean="0"/>
              <a:t>physics entity</a:t>
            </a:r>
            <a:r>
              <a:rPr lang="zh-CN" altLang="en-US" baseline="0" dirty="0" smtClean="0"/>
              <a:t>并且获得他们的</a:t>
            </a:r>
            <a:r>
              <a:rPr lang="en-US" altLang="zh-CN" baseline="0" dirty="0" smtClean="0"/>
              <a:t>geometry</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25</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扩展物理系统，加入新的标识，</a:t>
            </a:r>
            <a:r>
              <a:rPr lang="en-US" altLang="zh-CN" baseline="0" dirty="0" smtClean="0"/>
              <a:t>rope </a:t>
            </a:r>
            <a:r>
              <a:rPr lang="zh-CN" altLang="en-US" baseline="0" dirty="0" smtClean="0"/>
              <a:t>模拟的时候不</a:t>
            </a:r>
            <a:r>
              <a:rPr lang="zh-CN" altLang="en-US" baseline="0" dirty="0" smtClean="0"/>
              <a:t>计算标记有此标志的几何体</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26</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效果还好</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27</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效果还好</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28</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效果还好</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29</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主要是特殊位置的移动</a:t>
            </a:r>
            <a:endParaRPr lang="en-US" altLang="zh-CN" baseline="0" dirty="0" smtClean="0"/>
          </a:p>
          <a:p>
            <a:r>
              <a:rPr lang="zh-CN" altLang="en-US" baseline="0" dirty="0" smtClean="0"/>
              <a:t>与场景物价系统的交互，动态生成场景物件</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简介</a:t>
            </a:r>
            <a:r>
              <a:rPr lang="en-US" altLang="zh-CN" dirty="0" smtClean="0"/>
              <a:t>CE</a:t>
            </a:r>
            <a:r>
              <a:rPr lang="zh-CN" altLang="en-US" dirty="0" smtClean="0"/>
              <a:t>的</a:t>
            </a:r>
            <a:r>
              <a:rPr lang="en-US" altLang="zh-CN" dirty="0" smtClean="0"/>
              <a:t>entity</a:t>
            </a:r>
            <a:r>
              <a:rPr lang="zh-CN" altLang="en-US" dirty="0" smtClean="0"/>
              <a:t>系统，各大模块</a:t>
            </a:r>
            <a:r>
              <a:rPr lang="en-US" altLang="zh-CN" dirty="0" smtClean="0"/>
              <a:t>proxy</a:t>
            </a:r>
          </a:p>
          <a:p>
            <a:r>
              <a:rPr lang="en-US" altLang="zh-CN" dirty="0" err="1" smtClean="0"/>
              <a:t>Lua</a:t>
            </a:r>
            <a:r>
              <a:rPr lang="zh-CN" altLang="en-US" dirty="0" smtClean="0"/>
              <a:t>主导，</a:t>
            </a:r>
            <a:r>
              <a:rPr lang="en-US" altLang="zh-CN" dirty="0" err="1" smtClean="0"/>
              <a:t>lua</a:t>
            </a:r>
            <a:r>
              <a:rPr lang="zh-CN" altLang="en-US" dirty="0" smtClean="0"/>
              <a:t>文件定义</a:t>
            </a:r>
            <a:r>
              <a:rPr lang="en-US" altLang="zh-CN" dirty="0" smtClean="0"/>
              <a:t>entity</a:t>
            </a:r>
            <a:r>
              <a:rPr lang="zh-CN" altLang="en-US" dirty="0" smtClean="0"/>
              <a:t>类型，定义属性和方法</a:t>
            </a:r>
            <a:endParaRPr lang="en-US" altLang="zh-CN" dirty="0" smtClean="0"/>
          </a:p>
          <a:p>
            <a:r>
              <a:rPr lang="zh-CN" altLang="en-US" dirty="0" smtClean="0"/>
              <a:t>创建后通过</a:t>
            </a:r>
            <a:r>
              <a:rPr lang="en-US" altLang="zh-CN" dirty="0" smtClean="0"/>
              <a:t>LUA</a:t>
            </a:r>
            <a:r>
              <a:rPr lang="zh-CN" altLang="en-US" dirty="0" smtClean="0"/>
              <a:t>属性初始化</a:t>
            </a:r>
            <a:r>
              <a:rPr lang="en-US" altLang="zh-CN" dirty="0" smtClean="0"/>
              <a:t>entity</a:t>
            </a:r>
            <a:r>
              <a:rPr lang="zh-CN" altLang="en-US" dirty="0" smtClean="0"/>
              <a:t>，加载模型，物理化，创建</a:t>
            </a:r>
            <a:r>
              <a:rPr lang="en-US" altLang="zh-CN" dirty="0" smtClean="0"/>
              <a:t>extension</a:t>
            </a: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初期通过判断</a:t>
            </a:r>
            <a:r>
              <a:rPr lang="en-US" altLang="zh-CN" baseline="0" dirty="0" smtClean="0"/>
              <a:t>normal</a:t>
            </a:r>
            <a:r>
              <a:rPr lang="zh-CN" altLang="en-US" baseline="0" dirty="0" smtClean="0"/>
              <a:t>来决定是哪类，后来扩展物理的</a:t>
            </a:r>
            <a:r>
              <a:rPr lang="en-US" altLang="zh-CN" baseline="0" dirty="0" smtClean="0"/>
              <a:t>flag</a:t>
            </a:r>
            <a:r>
              <a:rPr lang="zh-CN" altLang="en-US" baseline="0" dirty="0" smtClean="0"/>
              <a:t>类型判断</a:t>
            </a:r>
            <a:endParaRPr lang="en-US" altLang="zh-CN" baseline="0" dirty="0" smtClean="0"/>
          </a:p>
          <a:p>
            <a:r>
              <a:rPr lang="zh-CN" altLang="en-US" baseline="0" dirty="0" smtClean="0"/>
              <a:t>怪物吐出的火球生成火海，冰球生成冰山等逻辑</a:t>
            </a:r>
            <a:endParaRPr lang="en-US" altLang="zh-CN" baseline="0" dirty="0" smtClean="0"/>
          </a:p>
          <a:p>
            <a:r>
              <a:rPr lang="zh-CN" altLang="en-US" baseline="0" dirty="0" smtClean="0"/>
              <a:t>群体</a:t>
            </a:r>
            <a:r>
              <a:rPr lang="en-US" altLang="zh-CN" baseline="0" dirty="0" smtClean="0"/>
              <a:t>AI</a:t>
            </a:r>
            <a:r>
              <a:rPr lang="zh-CN" altLang="en-US" baseline="0" dirty="0" smtClean="0"/>
              <a:t>系统的设计思想与物件系统类似</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31</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初期通过判断</a:t>
            </a:r>
            <a:r>
              <a:rPr lang="en-US" altLang="zh-CN" baseline="0" dirty="0" smtClean="0"/>
              <a:t>normal</a:t>
            </a:r>
            <a:r>
              <a:rPr lang="zh-CN" altLang="en-US" baseline="0" dirty="0" smtClean="0"/>
              <a:t>来决定是哪类，后来扩展物理的</a:t>
            </a:r>
            <a:r>
              <a:rPr lang="en-US" altLang="zh-CN" baseline="0" dirty="0" smtClean="0"/>
              <a:t>flag</a:t>
            </a:r>
            <a:r>
              <a:rPr lang="zh-CN" altLang="en-US" baseline="0" dirty="0" smtClean="0"/>
              <a:t>类型判断</a:t>
            </a:r>
            <a:endParaRPr lang="en-US" altLang="zh-CN" baseline="0" dirty="0" smtClean="0"/>
          </a:p>
          <a:p>
            <a:r>
              <a:rPr lang="zh-CN" altLang="en-US" baseline="0" dirty="0" smtClean="0"/>
              <a:t>怪物吐出的火球生成火海，冰球生成冰山等逻辑</a:t>
            </a:r>
            <a:endParaRPr lang="en-US" altLang="zh-CN" baseline="0" dirty="0" smtClean="0"/>
          </a:p>
          <a:p>
            <a:r>
              <a:rPr lang="zh-CN" altLang="en-US" baseline="0" dirty="0" smtClean="0"/>
              <a:t>群体</a:t>
            </a:r>
            <a:r>
              <a:rPr lang="en-US" altLang="zh-CN" baseline="0" dirty="0" smtClean="0"/>
              <a:t>AI</a:t>
            </a:r>
            <a:r>
              <a:rPr lang="zh-CN" altLang="en-US" baseline="0" dirty="0" smtClean="0"/>
              <a:t>系统的设计思想与物件系统类似</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32</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Lua</a:t>
            </a:r>
            <a:r>
              <a:rPr lang="zh-CN" altLang="en-US" dirty="0" smtClean="0"/>
              <a:t>的通用方案，特殊用法，</a:t>
            </a:r>
            <a:r>
              <a:rPr lang="en-US" altLang="zh-CN" dirty="0" err="1" smtClean="0"/>
              <a:t>metatable</a:t>
            </a:r>
            <a:r>
              <a:rPr lang="zh-CN" altLang="en-US" dirty="0" smtClean="0"/>
              <a:t>，</a:t>
            </a:r>
            <a:r>
              <a:rPr lang="en-US" altLang="zh-CN" dirty="0" err="1" smtClean="0"/>
              <a:t>userdata</a:t>
            </a:r>
            <a:r>
              <a:rPr lang="zh-CN" altLang="en-US" dirty="0" smtClean="0"/>
              <a:t>，</a:t>
            </a:r>
            <a:r>
              <a:rPr lang="en-US" altLang="zh-CN" dirty="0" smtClean="0"/>
              <a:t>ref</a:t>
            </a:r>
          </a:p>
          <a:p>
            <a:r>
              <a:rPr lang="en-US" altLang="zh-CN" dirty="0" smtClean="0"/>
              <a:t>Cry3</a:t>
            </a:r>
            <a:r>
              <a:rPr lang="zh-CN" altLang="en-US" dirty="0" smtClean="0"/>
              <a:t>体现的是系统的定制和结合，宏观上如何用</a:t>
            </a:r>
            <a:r>
              <a:rPr lang="en-US" altLang="zh-CN" dirty="0" err="1" smtClean="0"/>
              <a:t>lua</a:t>
            </a:r>
            <a:r>
              <a:rPr lang="zh-CN" altLang="en-US" dirty="0" smtClean="0"/>
              <a:t>搭建自己的系统</a:t>
            </a:r>
            <a:endParaRPr lang="en-US" altLang="zh-CN" dirty="0" smtClean="0"/>
          </a:p>
          <a:p>
            <a:r>
              <a:rPr lang="zh-CN" altLang="en-US" dirty="0" smtClean="0"/>
              <a:t>一些设计的基本原则往往是在没有那么做而产生问题的时候，才认识的更清楚</a:t>
            </a:r>
            <a:endParaRPr lang="en-US" altLang="zh-CN" dirty="0" smtClean="0"/>
          </a:p>
          <a:p>
            <a:r>
              <a:rPr lang="zh-CN" altLang="en-US" dirty="0" smtClean="0"/>
              <a:t>同时支持多个模块的单例类的设计</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33</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随口说的，或者来自抱怨，水和植被扩展</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34</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一般是先在组内试讲，大家觉得不错才会开课，</a:t>
            </a:r>
            <a:r>
              <a:rPr lang="en-US" altLang="zh-CN" dirty="0" smtClean="0"/>
              <a:t>KM</a:t>
            </a:r>
            <a:r>
              <a:rPr lang="zh-CN" altLang="en-US" dirty="0" smtClean="0"/>
              <a:t>的文章都会附加测试用例程序，亲测可用的</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35</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Locomotion</a:t>
            </a:r>
            <a:r>
              <a:rPr lang="zh-CN" altLang="en-US" dirty="0" smtClean="0"/>
              <a:t>系统</a:t>
            </a:r>
            <a:endParaRPr lang="en-US" altLang="zh-CN" dirty="0" smtClean="0"/>
          </a:p>
          <a:p>
            <a:r>
              <a:rPr lang="zh-CN" altLang="en-US" dirty="0" smtClean="0"/>
              <a:t>部位破坏</a:t>
            </a:r>
            <a:endParaRPr lang="en-US" altLang="zh-CN" dirty="0" smtClean="0"/>
          </a:p>
          <a:p>
            <a:r>
              <a:rPr lang="zh-CN" altLang="en-US" dirty="0" smtClean="0"/>
              <a:t>超出决策</a:t>
            </a:r>
            <a:r>
              <a:rPr lang="en-US" altLang="zh-CN" dirty="0" smtClean="0"/>
              <a:t>AI</a:t>
            </a:r>
            <a:r>
              <a:rPr lang="zh-CN" altLang="en-US" dirty="0" smtClean="0"/>
              <a:t>这个功能范畴</a:t>
            </a:r>
            <a:endParaRPr lang="en-US" altLang="zh-CN" dirty="0" smtClean="0"/>
          </a:p>
          <a:p>
            <a:r>
              <a:rPr lang="zh-CN" altLang="en-US" dirty="0" smtClean="0"/>
              <a:t>角色物品产生物件</a:t>
            </a:r>
            <a:endParaRPr lang="en-US" altLang="zh-CN" dirty="0" smtClean="0"/>
          </a:p>
          <a:p>
            <a:r>
              <a:rPr lang="zh-CN" altLang="en-US" dirty="0" smtClean="0"/>
              <a:t>技能产生物件</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36</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物件的相互引用很方便</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动态生成，</a:t>
            </a:r>
            <a:r>
              <a:rPr lang="en-US" altLang="zh-CN" dirty="0" smtClean="0"/>
              <a:t>FG</a:t>
            </a:r>
            <a:r>
              <a:rPr lang="zh-CN" altLang="en-US" dirty="0" smtClean="0"/>
              <a:t>无法使用，</a:t>
            </a:r>
            <a:endParaRPr lang="en-US" altLang="zh-CN" dirty="0" smtClean="0"/>
          </a:p>
          <a:p>
            <a:r>
              <a:rPr lang="zh-CN" altLang="en-US" dirty="0" smtClean="0"/>
              <a:t>多个</a:t>
            </a:r>
            <a:r>
              <a:rPr lang="en-US" altLang="zh-CN" dirty="0" smtClean="0"/>
              <a:t>entity</a:t>
            </a:r>
            <a:r>
              <a:rPr lang="zh-CN" altLang="en-US" dirty="0" smtClean="0"/>
              <a:t>相互引用困难</a:t>
            </a:r>
            <a:endParaRPr lang="en-US" altLang="zh-CN" dirty="0" smtClean="0"/>
          </a:p>
          <a:p>
            <a:r>
              <a:rPr lang="zh-CN" altLang="en-US" dirty="0" smtClean="0"/>
              <a:t>做成一个自定义消息解决问题，防止超类发生</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en-US" altLang="zh-CN" b="0" dirty="0" smtClean="0">
                <a:latin typeface="宋体" charset="-122"/>
              </a:rPr>
              <a:t>LUA</a:t>
            </a:r>
            <a:r>
              <a:rPr lang="zh-CN" altLang="en-US" b="0" dirty="0" smtClean="0">
                <a:latin typeface="宋体" charset="-122"/>
              </a:rPr>
              <a:t>中大量重复代码，难维护问题</a:t>
            </a:r>
            <a:endParaRPr lang="en-US" altLang="zh-CN" b="0" dirty="0" smtClean="0">
              <a:latin typeface="宋体" charset="-122"/>
            </a:endParaRPr>
          </a:p>
          <a:p>
            <a:pPr lvl="1" eaLnBrk="1" hangingPunct="1"/>
            <a:r>
              <a:rPr lang="zh-CN" altLang="en-US" b="0" dirty="0" smtClean="0">
                <a:latin typeface="宋体" charset="-122"/>
              </a:rPr>
              <a:t>例如一个物件可破坏，同时可以加</a:t>
            </a:r>
            <a:r>
              <a:rPr lang="en-US" altLang="zh-CN" b="0" dirty="0" smtClean="0">
                <a:latin typeface="宋体" charset="-122"/>
              </a:rPr>
              <a:t>buff</a:t>
            </a:r>
            <a:r>
              <a:rPr lang="zh-CN" altLang="en-US" b="0" dirty="0" smtClean="0">
                <a:latin typeface="宋体" charset="-122"/>
              </a:rPr>
              <a:t>，另外一个可以加</a:t>
            </a:r>
            <a:r>
              <a:rPr lang="en-US" altLang="zh-CN" b="0" dirty="0" smtClean="0">
                <a:latin typeface="宋体" charset="-122"/>
              </a:rPr>
              <a:t>buff</a:t>
            </a:r>
            <a:r>
              <a:rPr lang="zh-CN" altLang="en-US" b="0" dirty="0" smtClean="0">
                <a:latin typeface="宋体" charset="-122"/>
              </a:rPr>
              <a:t>，同时可以发射</a:t>
            </a:r>
            <a:r>
              <a:rPr lang="en-US" altLang="zh-CN" b="0" dirty="0" smtClean="0">
                <a:latin typeface="宋体" charset="-122"/>
              </a:rPr>
              <a:t>projectile</a:t>
            </a:r>
            <a:r>
              <a:rPr lang="zh-CN" altLang="en-US" b="0" dirty="0" smtClean="0">
                <a:latin typeface="宋体" charset="-122"/>
              </a:rPr>
              <a:t>，关于</a:t>
            </a:r>
            <a:r>
              <a:rPr lang="en-US" altLang="zh-CN" b="0" dirty="0" smtClean="0">
                <a:latin typeface="宋体" charset="-122"/>
              </a:rPr>
              <a:t>buff</a:t>
            </a:r>
            <a:r>
              <a:rPr lang="zh-CN" altLang="en-US" b="0" dirty="0" smtClean="0">
                <a:latin typeface="宋体" charset="-122"/>
              </a:rPr>
              <a:t>相关的配置数据和函数就出现了代码级别的冗余，各种组合之后需要维护多份</a:t>
            </a:r>
            <a:endParaRPr lang="en-US" altLang="zh-CN" b="0" dirty="0" smtClean="0">
              <a:latin typeface="宋体" charset="-122"/>
            </a:endParaRPr>
          </a:p>
          <a:p>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像</a:t>
            </a:r>
            <a:r>
              <a:rPr lang="en-US" altLang="zh-CN" dirty="0" smtClean="0"/>
              <a:t>C++</a:t>
            </a:r>
            <a:r>
              <a:rPr lang="zh-CN" altLang="en-US" dirty="0" smtClean="0"/>
              <a:t>定义宏一样，写一些全局函数可以动态修改定义脚本</a:t>
            </a:r>
            <a:endParaRPr lang="en-US" altLang="zh-CN" dirty="0" smtClean="0"/>
          </a:p>
          <a:p>
            <a:r>
              <a:rPr lang="zh-CN" altLang="en-US" dirty="0" smtClean="0"/>
              <a:t>组件模型，</a:t>
            </a:r>
            <a:r>
              <a:rPr lang="en-US" altLang="zh-CN" dirty="0" smtClean="0"/>
              <a:t>C++</a:t>
            </a:r>
            <a:r>
              <a:rPr lang="zh-CN" altLang="en-US" dirty="0" smtClean="0"/>
              <a:t>端单一功能类的组合重用，</a:t>
            </a:r>
            <a:r>
              <a:rPr lang="en-US" altLang="zh-CN" dirty="0" smtClean="0"/>
              <a:t>LUA</a:t>
            </a:r>
            <a:r>
              <a:rPr lang="zh-CN" altLang="en-US" dirty="0" smtClean="0"/>
              <a:t>这边动态语言只需要定义一遍属性和方法</a:t>
            </a:r>
            <a:endParaRPr lang="en-US" altLang="zh-CN" dirty="0" smtClean="0"/>
          </a:p>
          <a:p>
            <a:r>
              <a:rPr lang="zh-CN" altLang="en-US" dirty="0" smtClean="0"/>
              <a:t>解决了基础组件相互引用而没有出现超类问题</a:t>
            </a:r>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0" dirty="0" err="1" smtClean="0">
                <a:latin typeface="宋体" charset="-122"/>
              </a:rPr>
              <a:t>Lua</a:t>
            </a:r>
            <a:r>
              <a:rPr lang="zh-CN" altLang="en-US" b="0" dirty="0" smtClean="0">
                <a:latin typeface="宋体" charset="-122"/>
              </a:rPr>
              <a:t>表达顺序完成的序列逻辑并且可能是多帧执行的，非常不直观</a:t>
            </a:r>
            <a:endParaRPr lang="en-US" altLang="zh-CN" b="0" dirty="0" smtClean="0">
              <a:latin typeface="宋体" charset="-122"/>
            </a:endParaRPr>
          </a:p>
          <a:p>
            <a:r>
              <a:rPr lang="zh-CN" altLang="en-US" b="0" dirty="0" smtClean="0">
                <a:latin typeface="宋体" charset="-122"/>
              </a:rPr>
              <a:t>远程调试，查看运行状态，单步执行</a:t>
            </a:r>
            <a:endParaRPr lang="en-US" altLang="zh-CN" b="0" dirty="0" smtClean="0">
              <a:latin typeface="宋体" charset="-122"/>
            </a:endParaRPr>
          </a:p>
          <a:p>
            <a:r>
              <a:rPr lang="zh-CN" altLang="en-US" b="0" dirty="0" smtClean="0">
                <a:latin typeface="宋体" charset="-122"/>
              </a:rPr>
              <a:t>组件克服逻辑</a:t>
            </a:r>
            <a:r>
              <a:rPr lang="en-US" altLang="zh-CN" b="0" smtClean="0">
                <a:latin typeface="宋体" charset="-122"/>
              </a:rPr>
              <a:t>bug</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水潭变成毒谭举例，</a:t>
            </a:r>
            <a:r>
              <a:rPr lang="en-US" altLang="zh-CN" baseline="0" dirty="0" smtClean="0"/>
              <a:t>LUA</a:t>
            </a:r>
            <a:r>
              <a:rPr lang="zh-CN" altLang="en-US" baseline="0" dirty="0" smtClean="0"/>
              <a:t>集成初始化水面控制器和</a:t>
            </a:r>
            <a:r>
              <a:rPr lang="en-US" altLang="zh-CN" baseline="0" dirty="0" err="1" smtClean="0"/>
              <a:t>buffarea</a:t>
            </a:r>
            <a:r>
              <a:rPr lang="zh-CN" altLang="en-US" baseline="0" dirty="0" smtClean="0"/>
              <a:t>，一旦有收到攻击事件从</a:t>
            </a:r>
            <a:r>
              <a:rPr lang="en-US" altLang="zh-CN" baseline="0" dirty="0" err="1" smtClean="0"/>
              <a:t>buffarea</a:t>
            </a:r>
            <a:r>
              <a:rPr lang="zh-CN" altLang="en-US" baseline="0" dirty="0" smtClean="0"/>
              <a:t>产生到</a:t>
            </a:r>
            <a:r>
              <a:rPr lang="en-US" altLang="zh-CN" baseline="0" dirty="0" smtClean="0"/>
              <a:t>LUA</a:t>
            </a:r>
            <a:r>
              <a:rPr lang="zh-CN" altLang="en-US" baseline="0" dirty="0" smtClean="0"/>
              <a:t>，通过</a:t>
            </a:r>
            <a:r>
              <a:rPr lang="en-US" altLang="zh-CN" baseline="0" dirty="0" smtClean="0"/>
              <a:t>FG</a:t>
            </a:r>
            <a:r>
              <a:rPr lang="zh-CN" altLang="en-US" baseline="0" dirty="0" smtClean="0"/>
              <a:t>处理后，设置</a:t>
            </a:r>
            <a:r>
              <a:rPr lang="en-US" altLang="zh-CN" baseline="0" dirty="0" smtClean="0"/>
              <a:t>LUA</a:t>
            </a:r>
            <a:r>
              <a:rPr lang="zh-CN" altLang="en-US" baseline="0" dirty="0" smtClean="0"/>
              <a:t>的属性，</a:t>
            </a:r>
            <a:endParaRPr lang="en-US" altLang="zh-CN" baseline="0" dirty="0" smtClean="0"/>
          </a:p>
          <a:p>
            <a:r>
              <a:rPr lang="zh-CN" altLang="en-US" baseline="0" dirty="0" smtClean="0"/>
              <a:t>关于水面毒属性材质属性以及</a:t>
            </a:r>
            <a:r>
              <a:rPr lang="en-US" altLang="zh-CN" baseline="0" dirty="0" err="1" smtClean="0"/>
              <a:t>buffID</a:t>
            </a:r>
            <a:r>
              <a:rPr lang="zh-CN" altLang="en-US" baseline="0" dirty="0" smtClean="0"/>
              <a:t>，水面材质属性改变逻辑在</a:t>
            </a:r>
            <a:r>
              <a:rPr lang="en-US" altLang="zh-CN" baseline="0" dirty="0" smtClean="0"/>
              <a:t>LUA</a:t>
            </a:r>
            <a:r>
              <a:rPr lang="zh-CN" altLang="en-US" baseline="0" dirty="0" smtClean="0"/>
              <a:t>内定义，会触发水面材质渐变</a:t>
            </a:r>
            <a:endParaRPr lang="en-US" altLang="zh-CN" baseline="0" dirty="0" smtClean="0"/>
          </a:p>
          <a:p>
            <a:r>
              <a:rPr lang="zh-CN" altLang="en-US" baseline="0" dirty="0" smtClean="0"/>
              <a:t>组件产生的时间之所以经过</a:t>
            </a:r>
            <a:r>
              <a:rPr lang="en-US" altLang="zh-CN" baseline="0" dirty="0" err="1" smtClean="0"/>
              <a:t>lua</a:t>
            </a:r>
            <a:r>
              <a:rPr lang="zh-CN" altLang="en-US" baseline="0" dirty="0" smtClean="0"/>
              <a:t>传递给</a:t>
            </a:r>
            <a:r>
              <a:rPr lang="en-US" altLang="zh-CN" baseline="0" dirty="0" smtClean="0"/>
              <a:t>BT</a:t>
            </a:r>
            <a:r>
              <a:rPr lang="zh-CN" altLang="en-US" baseline="0" dirty="0" smtClean="0"/>
              <a:t>和</a:t>
            </a:r>
            <a:r>
              <a:rPr lang="en-US" altLang="zh-CN" baseline="0" dirty="0" smtClean="0"/>
              <a:t>FG</a:t>
            </a:r>
            <a:r>
              <a:rPr lang="zh-CN" altLang="en-US" baseline="0" dirty="0" smtClean="0"/>
              <a:t>，减少耦合同时也兼容了</a:t>
            </a:r>
            <a:r>
              <a:rPr lang="en-US" altLang="zh-CN" baseline="0" dirty="0" smtClean="0"/>
              <a:t>cry</a:t>
            </a:r>
            <a:r>
              <a:rPr lang="zh-CN" altLang="en-US" baseline="0" dirty="0" smtClean="0"/>
              <a:t>的开发方式，对于逻辑简单，无相互引用，参数多变的物件类更合适</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3-1"/>
          <p:cNvPicPr>
            <a:picLocks noChangeAspect="1" noChangeArrowheads="1"/>
          </p:cNvPicPr>
          <p:nvPr/>
        </p:nvPicPr>
        <p:blipFill>
          <a:blip r:embed="rId2"/>
          <a:srcRect/>
          <a:stretch>
            <a:fillRect/>
          </a:stretch>
        </p:blipFill>
        <p:spPr bwMode="auto">
          <a:xfrm>
            <a:off x="0" y="0"/>
            <a:ext cx="9144000" cy="6864350"/>
          </a:xfrm>
          <a:prstGeom prst="rect">
            <a:avLst/>
          </a:prstGeom>
          <a:noFill/>
          <a:ln w="9525">
            <a:noFill/>
            <a:miter lim="800000"/>
            <a:headEnd/>
            <a:tailEnd/>
          </a:ln>
        </p:spPr>
      </p:pic>
      <p:sp>
        <p:nvSpPr>
          <p:cNvPr id="2051" name="Rectangle 3"/>
          <p:cNvSpPr>
            <a:spLocks noGrp="1" noChangeArrowheads="1"/>
          </p:cNvSpPr>
          <p:nvPr>
            <p:ph type="ctrTitle" sz="quarter"/>
          </p:nvPr>
        </p:nvSpPr>
        <p:spPr>
          <a:xfrm>
            <a:off x="457200" y="2286000"/>
            <a:ext cx="7067550" cy="1143000"/>
          </a:xfrm>
        </p:spPr>
        <p:txBody>
          <a:bodyPr/>
          <a:lstStyle>
            <a:lvl1pPr>
              <a:defRPr sz="4100"/>
            </a:lvl1pPr>
          </a:lstStyle>
          <a:p>
            <a:r>
              <a:rPr lang="zh-CN" altLang="en-US"/>
              <a:t>单击此处编辑母版标题样式</a:t>
            </a:r>
          </a:p>
        </p:txBody>
      </p:sp>
      <p:sp>
        <p:nvSpPr>
          <p:cNvPr id="2052" name="Rectangle 4"/>
          <p:cNvSpPr>
            <a:spLocks noGrp="1" noChangeArrowheads="1"/>
          </p:cNvSpPr>
          <p:nvPr>
            <p:ph type="subTitle" sz="quarter" idx="1"/>
          </p:nvPr>
        </p:nvSpPr>
        <p:spPr>
          <a:xfrm>
            <a:off x="457200" y="6096000"/>
            <a:ext cx="3352800" cy="609600"/>
          </a:xfrm>
        </p:spPr>
        <p:txBody>
          <a:bodyPr/>
          <a:lstStyle>
            <a:lvl1pPr marL="0" indent="0">
              <a:buFontTx/>
              <a:buNone/>
              <a:defRPr/>
            </a:lvl1pPr>
          </a:lstStyle>
          <a:p>
            <a:r>
              <a:rPr lang="zh-CN" altLang="en-US"/>
              <a:t>单击此处编辑作者名称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175375" y="76200"/>
            <a:ext cx="2054225" cy="5029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938" y="76200"/>
            <a:ext cx="6015037" cy="5029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600200"/>
            <a:ext cx="3695700" cy="350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3900" y="1600200"/>
            <a:ext cx="3695700" cy="350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3-2"/>
          <p:cNvPicPr>
            <a:picLocks noChangeAspect="1" noChangeArrowheads="1"/>
          </p:cNvPicPr>
          <p:nvPr/>
        </p:nvPicPr>
        <p:blipFill>
          <a:blip r:embed="rId13"/>
          <a:srcRect/>
          <a:stretch>
            <a:fillRect/>
          </a:stretch>
        </p:blipFill>
        <p:spPr bwMode="auto">
          <a:xfrm>
            <a:off x="0" y="-1588"/>
            <a:ext cx="9144000" cy="6862763"/>
          </a:xfrm>
          <a:prstGeom prst="rect">
            <a:avLst/>
          </a:prstGeom>
          <a:noFill/>
          <a:ln w="9525">
            <a:noFill/>
            <a:miter lim="800000"/>
            <a:headEnd/>
            <a:tailEnd/>
          </a:ln>
        </p:spPr>
      </p:pic>
      <p:sp>
        <p:nvSpPr>
          <p:cNvPr id="1027" name="Rectangle 3"/>
          <p:cNvSpPr>
            <a:spLocks noGrp="1" noChangeArrowheads="1"/>
          </p:cNvSpPr>
          <p:nvPr>
            <p:ph type="title"/>
          </p:nvPr>
        </p:nvSpPr>
        <p:spPr bwMode="auto">
          <a:xfrm>
            <a:off x="7938" y="76200"/>
            <a:ext cx="6011862"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685800" y="1600200"/>
            <a:ext cx="7543800" cy="3505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9" name="Picture 5" descr="定稿"/>
          <p:cNvPicPr>
            <a:picLocks noChangeAspect="1" noChangeArrowheads="1"/>
          </p:cNvPicPr>
          <p:nvPr/>
        </p:nvPicPr>
        <p:blipFill>
          <a:blip r:embed="rId14" cstate="print"/>
          <a:srcRect/>
          <a:stretch>
            <a:fillRect/>
          </a:stretch>
        </p:blipFill>
        <p:spPr bwMode="auto">
          <a:xfrm>
            <a:off x="7812088" y="6296025"/>
            <a:ext cx="1179512"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76"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itchFamily="18" charset="0"/>
          <a:ea typeface="宋体" pitchFamily="2" charset="-122"/>
        </a:defRPr>
      </a:lvl2pPr>
      <a:lvl3pPr algn="l" rtl="0" eaLnBrk="0" fontAlgn="base" hangingPunct="0">
        <a:spcBef>
          <a:spcPct val="0"/>
        </a:spcBef>
        <a:spcAft>
          <a:spcPct val="0"/>
        </a:spcAft>
        <a:defRPr sz="3200" b="1">
          <a:solidFill>
            <a:schemeClr val="tx1"/>
          </a:solidFill>
          <a:latin typeface="Times New Roman" pitchFamily="18" charset="0"/>
          <a:ea typeface="宋体" pitchFamily="2" charset="-122"/>
        </a:defRPr>
      </a:lvl3pPr>
      <a:lvl4pPr algn="l" rtl="0" eaLnBrk="0" fontAlgn="base" hangingPunct="0">
        <a:spcBef>
          <a:spcPct val="0"/>
        </a:spcBef>
        <a:spcAft>
          <a:spcPct val="0"/>
        </a:spcAft>
        <a:defRPr sz="3200" b="1">
          <a:solidFill>
            <a:schemeClr val="tx1"/>
          </a:solidFill>
          <a:latin typeface="Times New Roman" pitchFamily="18" charset="0"/>
          <a:ea typeface="宋体" pitchFamily="2" charset="-122"/>
        </a:defRPr>
      </a:lvl4pPr>
      <a:lvl5pPr algn="l" rtl="0" eaLnBrk="0" fontAlgn="base" hangingPunct="0">
        <a:spcBef>
          <a:spcPct val="0"/>
        </a:spcBef>
        <a:spcAft>
          <a:spcPct val="0"/>
        </a:spcAft>
        <a:defRPr sz="3200" b="1">
          <a:solidFill>
            <a:schemeClr val="tx1"/>
          </a:solidFill>
          <a:latin typeface="Times New Roman" pitchFamily="18" charset="0"/>
          <a:ea typeface="宋体" pitchFamily="2" charset="-122"/>
        </a:defRPr>
      </a:lvl5pPr>
      <a:lvl6pPr marL="457200" algn="l" rtl="0" fontAlgn="base">
        <a:spcBef>
          <a:spcPct val="0"/>
        </a:spcBef>
        <a:spcAft>
          <a:spcPct val="0"/>
        </a:spcAft>
        <a:defRPr sz="3200" b="1">
          <a:solidFill>
            <a:schemeClr val="tx1"/>
          </a:solidFill>
          <a:latin typeface="Times New Roman" pitchFamily="18" charset="0"/>
          <a:ea typeface="宋体" pitchFamily="2" charset="-122"/>
        </a:defRPr>
      </a:lvl6pPr>
      <a:lvl7pPr marL="914400" algn="l" rtl="0" fontAlgn="base">
        <a:spcBef>
          <a:spcPct val="0"/>
        </a:spcBef>
        <a:spcAft>
          <a:spcPct val="0"/>
        </a:spcAft>
        <a:defRPr sz="3200" b="1">
          <a:solidFill>
            <a:schemeClr val="tx1"/>
          </a:solidFill>
          <a:latin typeface="Times New Roman" pitchFamily="18" charset="0"/>
          <a:ea typeface="宋体" pitchFamily="2" charset="-122"/>
        </a:defRPr>
      </a:lvl7pPr>
      <a:lvl8pPr marL="1371600" algn="l" rtl="0" fontAlgn="base">
        <a:spcBef>
          <a:spcPct val="0"/>
        </a:spcBef>
        <a:spcAft>
          <a:spcPct val="0"/>
        </a:spcAft>
        <a:defRPr sz="3200" b="1">
          <a:solidFill>
            <a:schemeClr val="tx1"/>
          </a:solidFill>
          <a:latin typeface="Times New Roman" pitchFamily="18" charset="0"/>
          <a:ea typeface="宋体" pitchFamily="2" charset="-122"/>
        </a:defRPr>
      </a:lvl8pPr>
      <a:lvl9pPr marL="1828800" algn="l" rtl="0" fontAlgn="base">
        <a:spcBef>
          <a:spcPct val="0"/>
        </a:spcBef>
        <a:spcAft>
          <a:spcPct val="0"/>
        </a:spcAft>
        <a:defRPr sz="3200" b="1">
          <a:solidFill>
            <a:schemeClr val="tx1"/>
          </a:solidFill>
          <a:latin typeface="Times New Roman" pitchFamily="18" charset="0"/>
          <a:ea typeface="宋体" pitchFamily="2" charset="-122"/>
        </a:defRPr>
      </a:lvl9pPr>
    </p:titleStyle>
    <p:bodyStyle>
      <a:lvl1pPr marL="261938" indent="-261938" algn="l" rtl="0" eaLnBrk="0" fontAlgn="base" hangingPunct="0">
        <a:spcBef>
          <a:spcPct val="20000"/>
        </a:spcBef>
        <a:spcAft>
          <a:spcPct val="0"/>
        </a:spcAft>
        <a:buBlip>
          <a:blip r:embed="rId15"/>
        </a:buBlip>
        <a:defRPr sz="2000" b="1">
          <a:solidFill>
            <a:schemeClr val="tx1"/>
          </a:solidFill>
          <a:latin typeface="+mn-lt"/>
          <a:ea typeface="+mn-ea"/>
          <a:cs typeface="+mn-cs"/>
        </a:defRPr>
      </a:lvl1pPr>
      <a:lvl2pPr marL="900113" indent="-357188" algn="l" rtl="0" eaLnBrk="0" fontAlgn="base" hangingPunct="0">
        <a:spcBef>
          <a:spcPct val="20000"/>
        </a:spcBef>
        <a:spcAft>
          <a:spcPct val="0"/>
        </a:spcAft>
        <a:buBlip>
          <a:blip r:embed="rId15"/>
        </a:buBlip>
        <a:defRPr sz="2000" b="1">
          <a:solidFill>
            <a:schemeClr val="tx1"/>
          </a:solidFill>
          <a:latin typeface="+mn-lt"/>
          <a:ea typeface="+mn-ea"/>
        </a:defRPr>
      </a:lvl2pPr>
      <a:lvl3pPr marL="1436688" indent="-357188" algn="l" rtl="0" eaLnBrk="0" fontAlgn="base" hangingPunct="0">
        <a:spcBef>
          <a:spcPct val="20000"/>
        </a:spcBef>
        <a:spcAft>
          <a:spcPct val="0"/>
        </a:spcAft>
        <a:buBlip>
          <a:blip r:embed="rId15"/>
        </a:buBlip>
        <a:defRPr sz="2000" b="1">
          <a:solidFill>
            <a:schemeClr val="tx1"/>
          </a:solidFill>
          <a:latin typeface="+mn-lt"/>
          <a:ea typeface="+mn-ea"/>
        </a:defRPr>
      </a:lvl3pPr>
      <a:lvl4pPr marL="1973263" indent="-357188" algn="l" rtl="0" eaLnBrk="0" fontAlgn="base" hangingPunct="0">
        <a:spcBef>
          <a:spcPct val="20000"/>
        </a:spcBef>
        <a:spcAft>
          <a:spcPct val="0"/>
        </a:spcAft>
        <a:buBlip>
          <a:blip r:embed="rId15"/>
        </a:buBlip>
        <a:defRPr sz="2000" b="1">
          <a:solidFill>
            <a:schemeClr val="tx1"/>
          </a:solidFill>
          <a:latin typeface="+mn-lt"/>
          <a:ea typeface="+mn-ea"/>
        </a:defRPr>
      </a:lvl4pPr>
      <a:lvl5pPr marL="2513013" indent="-277813" algn="l" rtl="0" eaLnBrk="0" fontAlgn="base" hangingPunct="0">
        <a:spcBef>
          <a:spcPct val="20000"/>
        </a:spcBef>
        <a:spcAft>
          <a:spcPct val="0"/>
        </a:spcAft>
        <a:buBlip>
          <a:blip r:embed="rId15"/>
        </a:buBlip>
        <a:defRPr sz="2000" b="1">
          <a:solidFill>
            <a:schemeClr val="tx1"/>
          </a:solidFill>
          <a:latin typeface="+mn-lt"/>
          <a:ea typeface="+mn-ea"/>
        </a:defRPr>
      </a:lvl5pPr>
      <a:lvl6pPr marL="2970213" indent="-277813" algn="l" rtl="0" fontAlgn="base">
        <a:spcBef>
          <a:spcPct val="20000"/>
        </a:spcBef>
        <a:spcAft>
          <a:spcPct val="0"/>
        </a:spcAft>
        <a:buBlip>
          <a:blip r:embed="rId15"/>
        </a:buBlip>
        <a:defRPr sz="2000" b="1">
          <a:solidFill>
            <a:schemeClr val="tx1"/>
          </a:solidFill>
          <a:latin typeface="+mn-lt"/>
          <a:ea typeface="+mn-ea"/>
        </a:defRPr>
      </a:lvl6pPr>
      <a:lvl7pPr marL="3427413" indent="-277813" algn="l" rtl="0" fontAlgn="base">
        <a:spcBef>
          <a:spcPct val="20000"/>
        </a:spcBef>
        <a:spcAft>
          <a:spcPct val="0"/>
        </a:spcAft>
        <a:buBlip>
          <a:blip r:embed="rId15"/>
        </a:buBlip>
        <a:defRPr sz="2000" b="1">
          <a:solidFill>
            <a:schemeClr val="tx1"/>
          </a:solidFill>
          <a:latin typeface="+mn-lt"/>
          <a:ea typeface="+mn-ea"/>
        </a:defRPr>
      </a:lvl7pPr>
      <a:lvl8pPr marL="3884613" indent="-277813" algn="l" rtl="0" fontAlgn="base">
        <a:spcBef>
          <a:spcPct val="20000"/>
        </a:spcBef>
        <a:spcAft>
          <a:spcPct val="0"/>
        </a:spcAft>
        <a:buBlip>
          <a:blip r:embed="rId15"/>
        </a:buBlip>
        <a:defRPr sz="2000" b="1">
          <a:solidFill>
            <a:schemeClr val="tx1"/>
          </a:solidFill>
          <a:latin typeface="+mn-lt"/>
          <a:ea typeface="+mn-ea"/>
        </a:defRPr>
      </a:lvl8pPr>
      <a:lvl9pPr marL="4341813" indent="-277813" algn="l" rtl="0" fontAlgn="base">
        <a:spcBef>
          <a:spcPct val="20000"/>
        </a:spcBef>
        <a:spcAft>
          <a:spcPct val="0"/>
        </a:spcAft>
        <a:buBlip>
          <a:blip r:embed="rId15"/>
        </a:buBli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km.oa.com/group/11892/articles/show/198557"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km.oa.com/group/11892/articles/show/192023" TargetMode="External"/><Relationship Id="rId4" Type="http://schemas.openxmlformats.org/officeDocument/2006/relationships/hyperlink" Target="http://km.oa.com/group/11892/articles/show/193069"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sz="quarter"/>
          </p:nvPr>
        </p:nvSpPr>
        <p:spPr>
          <a:xfrm>
            <a:off x="457200" y="1828800"/>
            <a:ext cx="7772400" cy="1524000"/>
          </a:xfrm>
          <a:noFill/>
        </p:spPr>
        <p:txBody>
          <a:bodyPr/>
          <a:lstStyle/>
          <a:p>
            <a:pPr algn="ctr" eaLnBrk="1" hangingPunct="1"/>
            <a:r>
              <a:rPr lang="zh-CN" altLang="en-US" dirty="0" smtClean="0">
                <a:ea typeface="黑体" pitchFamily="49" charset="-122"/>
              </a:rPr>
              <a:t>软件开发类</a:t>
            </a:r>
            <a:r>
              <a:rPr lang="en-US" altLang="zh-CN" dirty="0" smtClean="0">
                <a:ea typeface="黑体" pitchFamily="49" charset="-122"/>
              </a:rPr>
              <a:t>_</a:t>
            </a:r>
            <a:r>
              <a:rPr lang="zh-CN" altLang="en-US" dirty="0" smtClean="0">
                <a:ea typeface="黑体" pitchFamily="49" charset="-122"/>
              </a:rPr>
              <a:t>客户端前台通道面试陈述</a:t>
            </a:r>
            <a:br>
              <a:rPr lang="zh-CN" altLang="en-US" dirty="0" smtClean="0">
                <a:ea typeface="黑体" pitchFamily="49" charset="-122"/>
              </a:rPr>
            </a:br>
            <a:endParaRPr lang="zh-CN" altLang="en-US" sz="2800" dirty="0" smtClean="0">
              <a:ea typeface="黑体" pitchFamily="49" charset="-122"/>
            </a:endParaRPr>
          </a:p>
        </p:txBody>
      </p:sp>
      <p:sp>
        <p:nvSpPr>
          <p:cNvPr id="4099" name="Rectangle 3"/>
          <p:cNvSpPr>
            <a:spLocks noChangeArrowheads="1"/>
          </p:cNvSpPr>
          <p:nvPr/>
        </p:nvSpPr>
        <p:spPr bwMode="auto">
          <a:xfrm>
            <a:off x="3200400" y="3886200"/>
            <a:ext cx="3124200" cy="1143000"/>
          </a:xfrm>
          <a:prstGeom prst="rect">
            <a:avLst/>
          </a:prstGeom>
          <a:noFill/>
          <a:ln w="9525">
            <a:noFill/>
            <a:miter lim="800000"/>
            <a:headEnd/>
            <a:tailEnd/>
          </a:ln>
        </p:spPr>
        <p:txBody>
          <a:bodyPr anchor="ctr"/>
          <a:lstStyle/>
          <a:p>
            <a:pPr eaLnBrk="1" hangingPunct="1">
              <a:lnSpc>
                <a:spcPct val="125000"/>
              </a:lnSpc>
            </a:pPr>
            <a:r>
              <a:rPr lang="zh-CN" altLang="en-US" sz="2000" dirty="0">
                <a:latin typeface="Times New Roman" pitchFamily="18" charset="0"/>
                <a:ea typeface="楷体_GB2312" pitchFamily="49" charset="-122"/>
              </a:rPr>
              <a:t>申报</a:t>
            </a:r>
            <a:r>
              <a:rPr lang="zh-CN" altLang="en-US" sz="2000" dirty="0" smtClean="0">
                <a:latin typeface="Times New Roman" pitchFamily="18" charset="0"/>
                <a:ea typeface="楷体_GB2312" pitchFamily="49" charset="-122"/>
              </a:rPr>
              <a:t>人：</a:t>
            </a:r>
            <a:r>
              <a:rPr lang="en-US" altLang="zh-CN" sz="2000" dirty="0" err="1" smtClean="0">
                <a:latin typeface="Times New Roman" pitchFamily="18" charset="0"/>
                <a:ea typeface="楷体_GB2312" pitchFamily="49" charset="-122"/>
              </a:rPr>
              <a:t>whitebai</a:t>
            </a:r>
            <a:endParaRPr lang="en-US" altLang="zh-CN" sz="2000" dirty="0" smtClean="0">
              <a:latin typeface="Times New Roman" pitchFamily="18" charset="0"/>
              <a:ea typeface="楷体_GB2312" pitchFamily="49" charset="-122"/>
            </a:endParaRPr>
          </a:p>
          <a:p>
            <a:pPr eaLnBrk="1" hangingPunct="1">
              <a:lnSpc>
                <a:spcPct val="125000"/>
              </a:lnSpc>
            </a:pPr>
            <a:r>
              <a:rPr lang="zh-CN" altLang="en-US" sz="2000" dirty="0" smtClean="0">
                <a:latin typeface="Times New Roman" pitchFamily="18" charset="0"/>
                <a:ea typeface="楷体_GB2312" pitchFamily="49" charset="-122"/>
              </a:rPr>
              <a:t>时间</a:t>
            </a:r>
            <a:r>
              <a:rPr lang="zh-CN" altLang="en-US" sz="2000" dirty="0">
                <a:latin typeface="Times New Roman" pitchFamily="18" charset="0"/>
                <a:ea typeface="楷体_GB2312" pitchFamily="49" charset="-122"/>
              </a:rPr>
              <a:t>：</a:t>
            </a:r>
            <a:r>
              <a:rPr lang="en-US" altLang="zh-CN" sz="2000" dirty="0" smtClean="0">
                <a:latin typeface="Times New Roman" pitchFamily="18" charset="0"/>
                <a:ea typeface="楷体_GB2312" pitchFamily="49" charset="-122"/>
              </a:rPr>
              <a:t>2014.8.24</a:t>
            </a:r>
            <a:endParaRPr lang="zh-CN" altLang="en-US" sz="2000" dirty="0">
              <a:latin typeface="Times New Roman"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5257800"/>
          </a:xfrm>
        </p:spPr>
        <p:txBody>
          <a:bodyPr/>
          <a:lstStyle/>
          <a:p>
            <a:pPr lvl="1" eaLnBrk="1" hangingPunct="1"/>
            <a:r>
              <a:rPr lang="zh-CN" altLang="en-US" dirty="0" smtClean="0">
                <a:latin typeface="微软雅黑" pitchFamily="34" charset="-122"/>
                <a:ea typeface="微软雅黑" pitchFamily="34" charset="-122"/>
              </a:rPr>
              <a:t>场景物件系统的模块划分和交互</a:t>
            </a:r>
            <a:endParaRPr lang="en-US" altLang="zh-CN" sz="1600"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场景物件系统架构</a:t>
            </a:r>
          </a:p>
        </p:txBody>
      </p:sp>
      <p:pic>
        <p:nvPicPr>
          <p:cNvPr id="3077" name="Picture 5"/>
          <p:cNvPicPr>
            <a:picLocks noChangeAspect="1" noChangeArrowheads="1"/>
          </p:cNvPicPr>
          <p:nvPr/>
        </p:nvPicPr>
        <p:blipFill>
          <a:blip r:embed="rId3"/>
          <a:srcRect/>
          <a:stretch>
            <a:fillRect/>
          </a:stretch>
        </p:blipFill>
        <p:spPr bwMode="auto">
          <a:xfrm>
            <a:off x="1981200" y="2047875"/>
            <a:ext cx="5010150" cy="3590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5257800"/>
          </a:xfrm>
        </p:spPr>
        <p:txBody>
          <a:bodyPr/>
          <a:lstStyle/>
          <a:p>
            <a:pPr lvl="1" eaLnBrk="1" hangingPunct="1">
              <a:buNone/>
            </a:pPr>
            <a:endParaRPr lang="en-US" altLang="zh-CN" sz="1600"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场景不需要恢复逻辑同步方案</a:t>
            </a:r>
          </a:p>
        </p:txBody>
      </p:sp>
      <p:pic>
        <p:nvPicPr>
          <p:cNvPr id="6146" name="Picture 2"/>
          <p:cNvPicPr>
            <a:picLocks noChangeAspect="1" noChangeArrowheads="1"/>
          </p:cNvPicPr>
          <p:nvPr/>
        </p:nvPicPr>
        <p:blipFill>
          <a:blip r:embed="rId3"/>
          <a:srcRect/>
          <a:stretch>
            <a:fillRect/>
          </a:stretch>
        </p:blipFill>
        <p:spPr bwMode="auto">
          <a:xfrm>
            <a:off x="2105025" y="1752600"/>
            <a:ext cx="4829175"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5257800"/>
          </a:xfrm>
        </p:spPr>
        <p:txBody>
          <a:bodyPr/>
          <a:lstStyle/>
          <a:p>
            <a:pPr lvl="1" eaLnBrk="1" hangingPunct="1">
              <a:buNone/>
            </a:pPr>
            <a:endParaRPr lang="en-US" altLang="zh-CN" sz="1600"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场景需要恢复逻辑同步方案</a:t>
            </a:r>
          </a:p>
        </p:txBody>
      </p:sp>
      <p:pic>
        <p:nvPicPr>
          <p:cNvPr id="5127" name="Picture 7"/>
          <p:cNvPicPr>
            <a:picLocks noChangeAspect="1" noChangeArrowheads="1"/>
          </p:cNvPicPr>
          <p:nvPr/>
        </p:nvPicPr>
        <p:blipFill>
          <a:blip r:embed="rId3"/>
          <a:srcRect/>
          <a:stretch>
            <a:fillRect/>
          </a:stretch>
        </p:blipFill>
        <p:spPr bwMode="auto">
          <a:xfrm>
            <a:off x="2095500" y="1752600"/>
            <a:ext cx="5067300"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5257800"/>
          </a:xfrm>
        </p:spPr>
        <p:txBody>
          <a:bodyPr/>
          <a:lstStyle/>
          <a:p>
            <a:pPr lvl="1" eaLnBrk="1" hangingPunct="1">
              <a:buNone/>
            </a:pPr>
            <a:endParaRPr lang="en-US" altLang="zh-CN" sz="1600"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场景恢复逻辑方案及优化</a:t>
            </a:r>
          </a:p>
        </p:txBody>
      </p:sp>
      <p:pic>
        <p:nvPicPr>
          <p:cNvPr id="7170" name="Picture 2"/>
          <p:cNvPicPr>
            <a:picLocks noChangeAspect="1" noChangeArrowheads="1"/>
          </p:cNvPicPr>
          <p:nvPr/>
        </p:nvPicPr>
        <p:blipFill>
          <a:blip r:embed="rId3"/>
          <a:srcRect/>
          <a:stretch>
            <a:fillRect/>
          </a:stretch>
        </p:blipFill>
        <p:spPr bwMode="auto">
          <a:xfrm>
            <a:off x="2871788" y="1724025"/>
            <a:ext cx="3400425" cy="3409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场景物件关卡设计流程改进</a:t>
            </a:r>
          </a:p>
        </p:txBody>
      </p:sp>
      <p:pic>
        <p:nvPicPr>
          <p:cNvPr id="1026" name="Picture 2"/>
          <p:cNvPicPr>
            <a:picLocks noChangeAspect="1" noChangeArrowheads="1"/>
          </p:cNvPicPr>
          <p:nvPr/>
        </p:nvPicPr>
        <p:blipFill>
          <a:blip r:embed="rId3"/>
          <a:srcRect/>
          <a:stretch>
            <a:fillRect/>
          </a:stretch>
        </p:blipFill>
        <p:spPr bwMode="auto">
          <a:xfrm>
            <a:off x="2228850" y="2667000"/>
            <a:ext cx="4686300" cy="1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场景物件关卡设计流程改进</a:t>
            </a:r>
          </a:p>
        </p:txBody>
      </p:sp>
      <p:pic>
        <p:nvPicPr>
          <p:cNvPr id="2050" name="Picture 2"/>
          <p:cNvPicPr>
            <a:picLocks noChangeAspect="1" noChangeArrowheads="1"/>
          </p:cNvPicPr>
          <p:nvPr/>
        </p:nvPicPr>
        <p:blipFill>
          <a:blip r:embed="rId3"/>
          <a:srcRect/>
          <a:stretch>
            <a:fillRect/>
          </a:stretch>
        </p:blipFill>
        <p:spPr bwMode="auto">
          <a:xfrm>
            <a:off x="2228850" y="2643188"/>
            <a:ext cx="4686300" cy="1571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r>
              <a:rPr lang="zh-CN" altLang="en-US" dirty="0" smtClean="0">
                <a:latin typeface="微软雅黑" pitchFamily="34" charset="-122"/>
                <a:ea typeface="微软雅黑" pitchFamily="34" charset="-122"/>
              </a:rPr>
              <a:t>水面控制逻辑扩展</a:t>
            </a:r>
            <a:endParaRPr lang="en-US" altLang="zh-CN" dirty="0" smtClean="0">
              <a:latin typeface="微软雅黑" pitchFamily="34" charset="-122"/>
              <a:ea typeface="微软雅黑" pitchFamily="34" charset="-122"/>
            </a:endParaRPr>
          </a:p>
          <a:p>
            <a:pPr lvl="1" eaLnBrk="1" hangingPunct="1"/>
            <a:r>
              <a:rPr lang="zh-CN" altLang="en-US" dirty="0" smtClean="0">
                <a:latin typeface="微软雅黑" pitchFamily="34" charset="-122"/>
                <a:ea typeface="微软雅黑" pitchFamily="34" charset="-122"/>
              </a:rPr>
              <a:t>植被系统引入</a:t>
            </a:r>
            <a:r>
              <a:rPr lang="en-US" altLang="zh-CN" dirty="0" smtClean="0">
                <a:latin typeface="微软雅黑" pitchFamily="34" charset="-122"/>
                <a:ea typeface="微软雅黑" pitchFamily="34" charset="-122"/>
              </a:rPr>
              <a:t>Game Play</a:t>
            </a:r>
          </a:p>
          <a:p>
            <a:pPr lvl="1" eaLnBrk="1" hangingPunct="1"/>
            <a:endParaRPr lang="en-US" altLang="zh-CN" dirty="0" smtClean="0">
              <a:latin typeface="宋体" charset="-122"/>
            </a:endParaRPr>
          </a:p>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场景物件的表现力强化</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dirty="0" smtClean="0">
              <a:latin typeface="宋体" charset="-122"/>
            </a:endParaRPr>
          </a:p>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场景物件的表现力强化</a:t>
            </a:r>
          </a:p>
        </p:txBody>
      </p:sp>
      <p:pic>
        <p:nvPicPr>
          <p:cNvPr id="2051" name="Picture 3"/>
          <p:cNvPicPr>
            <a:picLocks noChangeAspect="1" noChangeArrowheads="1"/>
          </p:cNvPicPr>
          <p:nvPr/>
        </p:nvPicPr>
        <p:blipFill>
          <a:blip r:embed="rId3"/>
          <a:srcRect/>
          <a:stretch>
            <a:fillRect/>
          </a:stretch>
        </p:blipFill>
        <p:spPr bwMode="auto">
          <a:xfrm>
            <a:off x="1166813" y="1528763"/>
            <a:ext cx="6810375" cy="3800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dirty="0" smtClean="0">
              <a:latin typeface="宋体" charset="-122"/>
            </a:endParaRPr>
          </a:p>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场景物件的表现力强化</a:t>
            </a:r>
          </a:p>
        </p:txBody>
      </p:sp>
      <p:pic>
        <p:nvPicPr>
          <p:cNvPr id="3074" name="Picture 2"/>
          <p:cNvPicPr>
            <a:picLocks noChangeAspect="1" noChangeArrowheads="1"/>
          </p:cNvPicPr>
          <p:nvPr/>
        </p:nvPicPr>
        <p:blipFill>
          <a:blip r:embed="rId3"/>
          <a:srcRect/>
          <a:stretch>
            <a:fillRect/>
          </a:stretch>
        </p:blipFill>
        <p:spPr bwMode="auto">
          <a:xfrm>
            <a:off x="1162050" y="1404938"/>
            <a:ext cx="6819900" cy="4048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水的控制逻辑与渲染绑定方案</a:t>
            </a:r>
          </a:p>
        </p:txBody>
      </p:sp>
      <p:pic>
        <p:nvPicPr>
          <p:cNvPr id="8195" name="Picture 3"/>
          <p:cNvPicPr>
            <a:picLocks noChangeAspect="1" noChangeArrowheads="1"/>
          </p:cNvPicPr>
          <p:nvPr/>
        </p:nvPicPr>
        <p:blipFill>
          <a:blip r:embed="rId3"/>
          <a:srcRect/>
          <a:stretch>
            <a:fillRect/>
          </a:stretch>
        </p:blipFill>
        <p:spPr bwMode="auto">
          <a:xfrm>
            <a:off x="2143125" y="1371600"/>
            <a:ext cx="485775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 y="152400"/>
            <a:ext cx="6011863" cy="838200"/>
          </a:xfrm>
        </p:spPr>
        <p:txBody>
          <a:bodyPr/>
          <a:lstStyle/>
          <a:p>
            <a:pPr eaLnBrk="1" hangingPunct="1"/>
            <a:r>
              <a:rPr lang="zh-CN" altLang="en-US" dirty="0" smtClean="0">
                <a:latin typeface="微软雅黑" pitchFamily="34" charset="-122"/>
                <a:ea typeface="微软雅黑" pitchFamily="34" charset="-122"/>
              </a:rPr>
              <a:t>个人经历概述</a:t>
            </a:r>
          </a:p>
        </p:txBody>
      </p:sp>
      <p:sp>
        <p:nvSpPr>
          <p:cNvPr id="5123" name="Rectangle 3"/>
          <p:cNvSpPr>
            <a:spLocks noGrp="1" noChangeArrowheads="1"/>
          </p:cNvSpPr>
          <p:nvPr>
            <p:ph type="body" idx="1"/>
          </p:nvPr>
        </p:nvSpPr>
        <p:spPr>
          <a:xfrm>
            <a:off x="381000" y="1219200"/>
            <a:ext cx="8382000" cy="5257800"/>
          </a:xfrm>
        </p:spPr>
        <p:txBody>
          <a:bodyPr/>
          <a:lstStyle/>
          <a:p>
            <a:pPr eaLnBrk="1" hangingPunct="1"/>
            <a:r>
              <a:rPr lang="zh-CN" altLang="en-US" sz="2400" dirty="0" smtClean="0">
                <a:latin typeface="微软雅黑" pitchFamily="34" charset="-122"/>
                <a:ea typeface="微软雅黑" pitchFamily="34" charset="-122"/>
              </a:rPr>
              <a:t>经历项目：</a:t>
            </a:r>
            <a:r>
              <a:rPr lang="zh-CN" altLang="en-US" sz="2400" b="0" dirty="0" smtClean="0">
                <a:latin typeface="微软雅黑" pitchFamily="34" charset="-122"/>
                <a:ea typeface="微软雅黑" pitchFamily="34" charset="-122"/>
              </a:rPr>
              <a:t>怪物猎人</a:t>
            </a:r>
            <a:r>
              <a:rPr lang="en-US" altLang="zh-CN" sz="2400" b="0" dirty="0" smtClean="0">
                <a:latin typeface="微软雅黑" pitchFamily="34" charset="-122"/>
                <a:ea typeface="微软雅黑" pitchFamily="34" charset="-122"/>
              </a:rPr>
              <a:t>OL</a:t>
            </a:r>
          </a:p>
          <a:p>
            <a:pPr eaLnBrk="1" hangingPunct="1"/>
            <a:r>
              <a:rPr lang="zh-CN" altLang="en-US" sz="2400" dirty="0" smtClean="0">
                <a:latin typeface="微软雅黑" pitchFamily="34" charset="-122"/>
                <a:ea typeface="微软雅黑" pitchFamily="34" charset="-122"/>
              </a:rPr>
              <a:t>经历时间：</a:t>
            </a:r>
            <a:r>
              <a:rPr lang="en-US" altLang="zh-CN" sz="2400" b="0" dirty="0" smtClean="0">
                <a:latin typeface="微软雅黑" pitchFamily="34" charset="-122"/>
                <a:ea typeface="微软雅黑" pitchFamily="34" charset="-122"/>
              </a:rPr>
              <a:t>2009.7-2014.8</a:t>
            </a:r>
          </a:p>
          <a:p>
            <a:pPr eaLnBrk="1" hangingPunct="1"/>
            <a:r>
              <a:rPr lang="zh-CN" altLang="en-US" sz="2400" dirty="0" smtClean="0">
                <a:latin typeface="微软雅黑" pitchFamily="34" charset="-122"/>
                <a:ea typeface="微软雅黑" pitchFamily="34" charset="-122"/>
              </a:rPr>
              <a:t>经历阶段：</a:t>
            </a:r>
            <a:r>
              <a:rPr lang="zh-CN" altLang="en-US" sz="2400" b="0" dirty="0" smtClean="0">
                <a:latin typeface="微软雅黑" pitchFamily="34" charset="-122"/>
                <a:ea typeface="微软雅黑" pitchFamily="34" charset="-122"/>
              </a:rPr>
              <a:t>立项到第三次封闭测试</a:t>
            </a:r>
            <a:endParaRPr lang="en-US" altLang="zh-CN" sz="2400" b="0" dirty="0" smtClean="0">
              <a:latin typeface="微软雅黑" pitchFamily="34" charset="-122"/>
              <a:ea typeface="微软雅黑" pitchFamily="34" charset="-122"/>
            </a:endParaRPr>
          </a:p>
          <a:p>
            <a:pPr eaLnBrk="1" hangingPunct="1"/>
            <a:r>
              <a:rPr lang="zh-CN" altLang="en-US" sz="2400" dirty="0" smtClean="0">
                <a:latin typeface="微软雅黑" pitchFamily="34" charset="-122"/>
                <a:ea typeface="微软雅黑" pitchFamily="34" charset="-122"/>
              </a:rPr>
              <a:t>工作内容：</a:t>
            </a:r>
            <a:endParaRPr lang="en-US" altLang="zh-CN" sz="240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深圳用</a:t>
            </a:r>
            <a:r>
              <a:rPr lang="en-US" altLang="zh-CN" sz="2400" b="0" dirty="0" err="1" smtClean="0">
                <a:latin typeface="微软雅黑" pitchFamily="34" charset="-122"/>
                <a:ea typeface="微软雅黑" pitchFamily="34" charset="-122"/>
              </a:rPr>
              <a:t>Scaleform</a:t>
            </a:r>
            <a:r>
              <a:rPr lang="zh-CN" altLang="en-US" sz="2400" b="0" dirty="0" smtClean="0">
                <a:latin typeface="微软雅黑" pitchFamily="34" charset="-122"/>
                <a:ea typeface="微软雅黑" pitchFamily="34" charset="-122"/>
              </a:rPr>
              <a:t>搭建怪物猎人的</a:t>
            </a:r>
            <a:r>
              <a:rPr lang="en-US" altLang="zh-CN" sz="2400" b="0" dirty="0" smtClean="0">
                <a:latin typeface="微软雅黑" pitchFamily="34" charset="-122"/>
                <a:ea typeface="微软雅黑" pitchFamily="34" charset="-122"/>
              </a:rPr>
              <a:t>UI</a:t>
            </a:r>
          </a:p>
          <a:p>
            <a:pPr lvl="1" eaLnBrk="1" hangingPunct="1"/>
            <a:r>
              <a:rPr lang="zh-CN" altLang="en-US" sz="2400" b="0" dirty="0" smtClean="0">
                <a:latin typeface="微软雅黑" pitchFamily="34" charset="-122"/>
                <a:ea typeface="微软雅黑" pitchFamily="34" charset="-122"/>
              </a:rPr>
              <a:t>上海之后</a:t>
            </a:r>
            <a:r>
              <a:rPr lang="en-US" altLang="zh-CN" sz="2400" b="0" dirty="0" smtClean="0">
                <a:latin typeface="微软雅黑" pitchFamily="34" charset="-122"/>
                <a:ea typeface="微软雅黑" pitchFamily="34" charset="-122"/>
              </a:rPr>
              <a:t>evolution</a:t>
            </a:r>
            <a:r>
              <a:rPr lang="zh-CN" altLang="en-US" sz="2400" b="0" dirty="0" smtClean="0">
                <a:latin typeface="微软雅黑" pitchFamily="34" charset="-122"/>
                <a:ea typeface="微软雅黑" pitchFamily="34" charset="-122"/>
              </a:rPr>
              <a:t>引擎做过角色</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怪物猎人使用</a:t>
            </a:r>
            <a:r>
              <a:rPr lang="en-US" altLang="zh-CN" sz="2400" b="0" dirty="0" smtClean="0">
                <a:latin typeface="微软雅黑" pitchFamily="34" charset="-122"/>
                <a:ea typeface="微软雅黑" pitchFamily="34" charset="-122"/>
              </a:rPr>
              <a:t>cry3</a:t>
            </a:r>
            <a:r>
              <a:rPr lang="zh-CN" altLang="en-US" sz="2400" b="0" dirty="0" smtClean="0">
                <a:latin typeface="微软雅黑" pitchFamily="34" charset="-122"/>
                <a:ea typeface="微软雅黑" pitchFamily="34" charset="-122"/>
              </a:rPr>
              <a:t>后初期做怪物</a:t>
            </a:r>
            <a:r>
              <a:rPr lang="en-US" altLang="zh-CN" sz="2400" b="0" dirty="0" smtClean="0">
                <a:latin typeface="微软雅黑" pitchFamily="34" charset="-122"/>
                <a:ea typeface="微软雅黑" pitchFamily="34" charset="-122"/>
              </a:rPr>
              <a:t>AI</a:t>
            </a:r>
            <a:r>
              <a:rPr lang="zh-CN" altLang="en-US" sz="2400" b="0" dirty="0" smtClean="0">
                <a:latin typeface="微软雅黑" pitchFamily="34" charset="-122"/>
                <a:ea typeface="微软雅黑" pitchFamily="34" charset="-122"/>
              </a:rPr>
              <a:t>开发</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怪物猎人场景物件开发流程规范制定，系统搭建和需求实现以及后续优化，同步方案设计和实施</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怪物特殊玩法实现，特殊移动，与物件的交互等</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怪物群体</a:t>
            </a:r>
            <a:r>
              <a:rPr lang="en-US" altLang="zh-CN" sz="2400" b="0" dirty="0" smtClean="0">
                <a:latin typeface="微软雅黑" pitchFamily="34" charset="-122"/>
                <a:ea typeface="微软雅黑" pitchFamily="34" charset="-122"/>
              </a:rPr>
              <a:t>AI</a:t>
            </a:r>
            <a:r>
              <a:rPr lang="zh-CN" altLang="en-US" sz="2400" b="0" dirty="0" smtClean="0">
                <a:latin typeface="微软雅黑" pitchFamily="34" charset="-122"/>
                <a:ea typeface="微软雅黑" pitchFamily="34" charset="-122"/>
              </a:rPr>
              <a:t>系统的设计和实现</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一些内存优化和系统重构工作</a:t>
            </a:r>
            <a:endParaRPr lang="en-US" altLang="zh-CN" sz="2400" b="0" dirty="0" smtClean="0">
              <a:latin typeface="微软雅黑" pitchFamily="34" charset="-122"/>
              <a:ea typeface="微软雅黑" pitchFamily="34" charset="-122"/>
            </a:endParaRPr>
          </a:p>
          <a:p>
            <a:pPr eaLnBrk="1" hangingPunct="1"/>
            <a:endParaRPr lang="en-US" altLang="zh-CN" sz="1600" b="0" dirty="0" smtClean="0">
              <a:latin typeface="宋体"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水的控制逻辑与渲染绑定方案</a:t>
            </a:r>
          </a:p>
        </p:txBody>
      </p:sp>
      <p:pic>
        <p:nvPicPr>
          <p:cNvPr id="9220" name="Picture 4"/>
          <p:cNvPicPr>
            <a:picLocks noChangeAspect="1" noChangeArrowheads="1"/>
          </p:cNvPicPr>
          <p:nvPr/>
        </p:nvPicPr>
        <p:blipFill>
          <a:blip r:embed="rId3"/>
          <a:srcRect/>
          <a:stretch>
            <a:fillRect/>
          </a:stretch>
        </p:blipFill>
        <p:spPr bwMode="auto">
          <a:xfrm>
            <a:off x="2143125" y="1371600"/>
            <a:ext cx="485775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水的控制逻辑与渲染绑定方案</a:t>
            </a:r>
          </a:p>
        </p:txBody>
      </p:sp>
      <p:pic>
        <p:nvPicPr>
          <p:cNvPr id="10242" name="Picture 2"/>
          <p:cNvPicPr>
            <a:picLocks noChangeAspect="1" noChangeArrowheads="1"/>
          </p:cNvPicPr>
          <p:nvPr/>
        </p:nvPicPr>
        <p:blipFill>
          <a:blip r:embed="rId3"/>
          <a:srcRect/>
          <a:stretch>
            <a:fillRect/>
          </a:stretch>
        </p:blipFill>
        <p:spPr bwMode="auto">
          <a:xfrm>
            <a:off x="2143125" y="1371600"/>
            <a:ext cx="485775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水的控制逻辑与渲染绑定方案</a:t>
            </a:r>
          </a:p>
        </p:txBody>
      </p:sp>
      <p:pic>
        <p:nvPicPr>
          <p:cNvPr id="11266" name="Picture 2"/>
          <p:cNvPicPr>
            <a:picLocks noChangeAspect="1" noChangeArrowheads="1"/>
          </p:cNvPicPr>
          <p:nvPr/>
        </p:nvPicPr>
        <p:blipFill>
          <a:blip r:embed="rId3"/>
          <a:srcRect/>
          <a:stretch>
            <a:fillRect/>
          </a:stretch>
        </p:blipFill>
        <p:spPr bwMode="auto">
          <a:xfrm>
            <a:off x="2143125" y="1371600"/>
            <a:ext cx="485775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r>
              <a:rPr lang="zh-CN" altLang="en-US" dirty="0" smtClean="0">
                <a:latin typeface="微软雅黑" pitchFamily="34" charset="-122"/>
                <a:ea typeface="微软雅黑" pitchFamily="34" charset="-122"/>
              </a:rPr>
              <a:t>植被系统应用</a:t>
            </a:r>
            <a:endParaRPr lang="en-US" altLang="zh-CN"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植被功能，</a:t>
            </a:r>
            <a:r>
              <a:rPr lang="en-US" altLang="zh-CN" b="0" dirty="0" smtClean="0">
                <a:latin typeface="微软雅黑" pitchFamily="34" charset="-122"/>
                <a:ea typeface="微软雅黑" pitchFamily="34" charset="-122"/>
              </a:rPr>
              <a:t>detail bending </a:t>
            </a:r>
            <a:r>
              <a:rPr lang="zh-CN" altLang="en-US" b="0" dirty="0" smtClean="0">
                <a:latin typeface="微软雅黑" pitchFamily="34" charset="-122"/>
                <a:ea typeface="微软雅黑" pitchFamily="34" charset="-122"/>
              </a:rPr>
              <a:t>和</a:t>
            </a:r>
            <a:r>
              <a:rPr lang="en-US" altLang="zh-CN" b="0" dirty="0" smtClean="0">
                <a:latin typeface="微软雅黑" pitchFamily="34" charset="-122"/>
                <a:ea typeface="微软雅黑" pitchFamily="34" charset="-122"/>
              </a:rPr>
              <a:t>touch bending</a:t>
            </a:r>
            <a:r>
              <a:rPr lang="zh-CN" altLang="en-US" b="0" dirty="0" smtClean="0">
                <a:latin typeface="微软雅黑" pitchFamily="34" charset="-122"/>
                <a:ea typeface="微软雅黑" pitchFamily="34" charset="-122"/>
              </a:rPr>
              <a:t>，渲染合并，响应风的影响</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解决多包围体导致</a:t>
            </a:r>
            <a:r>
              <a:rPr lang="en-US" altLang="zh-CN" b="0" dirty="0" smtClean="0">
                <a:latin typeface="微软雅黑" pitchFamily="34" charset="-122"/>
                <a:ea typeface="微软雅黑" pitchFamily="34" charset="-122"/>
              </a:rPr>
              <a:t>touch bending</a:t>
            </a:r>
            <a:r>
              <a:rPr lang="zh-CN" altLang="en-US" b="0" dirty="0" smtClean="0">
                <a:latin typeface="微软雅黑" pitchFamily="34" charset="-122"/>
                <a:ea typeface="微软雅黑" pitchFamily="34" charset="-122"/>
              </a:rPr>
              <a:t>异常问题</a:t>
            </a:r>
            <a:endParaRPr lang="en-US" altLang="zh-CN" b="0" dirty="0" smtClean="0">
              <a:latin typeface="微软雅黑" pitchFamily="34" charset="-122"/>
              <a:ea typeface="微软雅黑" pitchFamily="34" charset="-122"/>
            </a:endParaRPr>
          </a:p>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场景物件的表现力强化</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buNone/>
            </a:pPr>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植被绑定多包围体功能开发</a:t>
            </a:r>
          </a:p>
        </p:txBody>
      </p:sp>
      <p:pic>
        <p:nvPicPr>
          <p:cNvPr id="4098" name="Picture 2"/>
          <p:cNvPicPr>
            <a:picLocks noChangeAspect="1" noChangeArrowheads="1"/>
          </p:cNvPicPr>
          <p:nvPr/>
        </p:nvPicPr>
        <p:blipFill>
          <a:blip r:embed="rId3"/>
          <a:srcRect/>
          <a:stretch>
            <a:fillRect/>
          </a:stretch>
        </p:blipFill>
        <p:spPr bwMode="auto">
          <a:xfrm>
            <a:off x="1042988" y="1495425"/>
            <a:ext cx="7058025" cy="3867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植被绑定多包围体功能开发</a:t>
            </a:r>
          </a:p>
        </p:txBody>
      </p:sp>
      <p:pic>
        <p:nvPicPr>
          <p:cNvPr id="1026" name="Picture 2"/>
          <p:cNvPicPr>
            <a:picLocks noChangeAspect="1" noChangeArrowheads="1"/>
          </p:cNvPicPr>
          <p:nvPr/>
        </p:nvPicPr>
        <p:blipFill>
          <a:blip r:embed="rId3"/>
          <a:srcRect/>
          <a:stretch>
            <a:fillRect/>
          </a:stretch>
        </p:blipFill>
        <p:spPr bwMode="auto">
          <a:xfrm>
            <a:off x="2171700" y="2714625"/>
            <a:ext cx="4800600" cy="1428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植被绑定多包围体功能开发</a:t>
            </a:r>
          </a:p>
        </p:txBody>
      </p:sp>
      <p:pic>
        <p:nvPicPr>
          <p:cNvPr id="2051" name="Picture 3"/>
          <p:cNvPicPr>
            <a:picLocks noChangeAspect="1" noChangeArrowheads="1"/>
          </p:cNvPicPr>
          <p:nvPr/>
        </p:nvPicPr>
        <p:blipFill>
          <a:blip r:embed="rId3"/>
          <a:srcRect/>
          <a:stretch>
            <a:fillRect/>
          </a:stretch>
        </p:blipFill>
        <p:spPr bwMode="auto">
          <a:xfrm>
            <a:off x="2171700" y="2214563"/>
            <a:ext cx="4800600" cy="2428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buNone/>
            </a:pPr>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植被绑定多包围体功能开发</a:t>
            </a:r>
          </a:p>
        </p:txBody>
      </p:sp>
      <p:pic>
        <p:nvPicPr>
          <p:cNvPr id="5122" name="Picture 2"/>
          <p:cNvPicPr>
            <a:picLocks noChangeAspect="1" noChangeArrowheads="1"/>
          </p:cNvPicPr>
          <p:nvPr/>
        </p:nvPicPr>
        <p:blipFill>
          <a:blip r:embed="rId3"/>
          <a:srcRect/>
          <a:stretch>
            <a:fillRect/>
          </a:stretch>
        </p:blipFill>
        <p:spPr bwMode="auto">
          <a:xfrm>
            <a:off x="1009650" y="1371600"/>
            <a:ext cx="71247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buNone/>
            </a:pPr>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植被绑定多包围体功能开发</a:t>
            </a:r>
          </a:p>
        </p:txBody>
      </p:sp>
      <p:pic>
        <p:nvPicPr>
          <p:cNvPr id="6146" name="Picture 2"/>
          <p:cNvPicPr>
            <a:picLocks noChangeAspect="1" noChangeArrowheads="1"/>
          </p:cNvPicPr>
          <p:nvPr/>
        </p:nvPicPr>
        <p:blipFill>
          <a:blip r:embed="rId3"/>
          <a:srcRect/>
          <a:stretch>
            <a:fillRect/>
          </a:stretch>
        </p:blipFill>
        <p:spPr bwMode="auto">
          <a:xfrm>
            <a:off x="1114425" y="1419225"/>
            <a:ext cx="6915150" cy="4019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r>
              <a:rPr lang="zh-CN" altLang="en-US" b="0" dirty="0" smtClean="0">
                <a:latin typeface="微软雅黑" pitchFamily="34" charset="-122"/>
                <a:ea typeface="微软雅黑" pitchFamily="34" charset="-122"/>
              </a:rPr>
              <a:t>水面升降，植被的燃烧进行单轴缩放</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禁止反复物理化</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效率和表现的折中</a:t>
            </a:r>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扩展功能优化</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228600"/>
            <a:ext cx="6011863" cy="838200"/>
          </a:xfrm>
        </p:spPr>
        <p:txBody>
          <a:bodyPr/>
          <a:lstStyle/>
          <a:p>
            <a:pPr eaLnBrk="1" hangingPunct="1"/>
            <a:r>
              <a:rPr lang="zh-CN" altLang="en-US" dirty="0" smtClean="0">
                <a:latin typeface="微软雅黑" pitchFamily="34" charset="-122"/>
                <a:ea typeface="微软雅黑" pitchFamily="34" charset="-122"/>
              </a:rPr>
              <a:t>灵活的组件模式</a:t>
            </a:r>
          </a:p>
        </p:txBody>
      </p:sp>
      <p:sp>
        <p:nvSpPr>
          <p:cNvPr id="9219" name="Rectangle 3"/>
          <p:cNvSpPr>
            <a:spLocks noGrp="1" noChangeArrowheads="1"/>
          </p:cNvSpPr>
          <p:nvPr>
            <p:ph type="body" idx="1"/>
          </p:nvPr>
        </p:nvSpPr>
        <p:spPr>
          <a:xfrm>
            <a:off x="685800" y="1219200"/>
            <a:ext cx="8229600" cy="4572000"/>
          </a:xfrm>
        </p:spPr>
        <p:txBody>
          <a:bodyPr/>
          <a:lstStyle/>
          <a:p>
            <a:pPr eaLnBrk="1" hangingPunct="1"/>
            <a:r>
              <a:rPr lang="en-US" altLang="zh-CN" dirty="0" smtClean="0">
                <a:latin typeface="微软雅黑" pitchFamily="34" charset="-122"/>
                <a:ea typeface="微软雅黑" pitchFamily="34" charset="-122"/>
              </a:rPr>
              <a:t>Cry3</a:t>
            </a:r>
            <a:r>
              <a:rPr lang="zh-CN" altLang="en-US" dirty="0" smtClean="0">
                <a:latin typeface="微软雅黑" pitchFamily="34" charset="-122"/>
                <a:ea typeface="微软雅黑" pitchFamily="34" charset="-122"/>
              </a:rPr>
              <a:t>的物件系统</a:t>
            </a:r>
            <a:endParaRPr lang="en-US" altLang="zh-CN" dirty="0" smtClean="0">
              <a:latin typeface="微软雅黑" pitchFamily="34" charset="-122"/>
              <a:ea typeface="微软雅黑" pitchFamily="34" charset="-122"/>
            </a:endParaRPr>
          </a:p>
          <a:p>
            <a:pPr eaLnBrk="1" hangingPunct="1"/>
            <a:endParaRPr lang="en-US" altLang="zh-CN" dirty="0" smtClean="0"/>
          </a:p>
        </p:txBody>
      </p:sp>
      <p:pic>
        <p:nvPicPr>
          <p:cNvPr id="1032" name="Picture 8"/>
          <p:cNvPicPr>
            <a:picLocks noChangeAspect="1" noChangeArrowheads="1"/>
          </p:cNvPicPr>
          <p:nvPr/>
        </p:nvPicPr>
        <p:blipFill>
          <a:blip r:embed="rId3"/>
          <a:srcRect/>
          <a:stretch>
            <a:fillRect/>
          </a:stretch>
        </p:blipFill>
        <p:spPr bwMode="auto">
          <a:xfrm>
            <a:off x="2286000" y="1905000"/>
            <a:ext cx="3962400" cy="4219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r>
              <a:rPr lang="zh-CN" altLang="en-US" b="0" dirty="0" smtClean="0">
                <a:latin typeface="微软雅黑" pitchFamily="34" charset="-122"/>
                <a:ea typeface="微软雅黑" pitchFamily="34" charset="-122"/>
              </a:rPr>
              <a:t>特殊移动</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与物件的互动</a:t>
            </a:r>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怪物特殊玩法</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丰富多样的怪物特殊玩法</a:t>
            </a:r>
          </a:p>
        </p:txBody>
      </p:sp>
      <p:pic>
        <p:nvPicPr>
          <p:cNvPr id="7170" name="Picture 2"/>
          <p:cNvPicPr>
            <a:picLocks noChangeAspect="1" noChangeArrowheads="1"/>
          </p:cNvPicPr>
          <p:nvPr/>
        </p:nvPicPr>
        <p:blipFill>
          <a:blip r:embed="rId3"/>
          <a:srcRect/>
          <a:stretch>
            <a:fillRect/>
          </a:stretch>
        </p:blipFill>
        <p:spPr bwMode="auto">
          <a:xfrm>
            <a:off x="1147763" y="1247775"/>
            <a:ext cx="6848475" cy="4362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buNone/>
            </a:pPr>
            <a:endParaRPr lang="en-US" altLang="zh-CN"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丰富多样的怪物特殊玩法</a:t>
            </a:r>
          </a:p>
        </p:txBody>
      </p:sp>
      <p:pic>
        <p:nvPicPr>
          <p:cNvPr id="8194" name="Picture 2"/>
          <p:cNvPicPr>
            <a:picLocks noChangeAspect="1" noChangeArrowheads="1"/>
          </p:cNvPicPr>
          <p:nvPr/>
        </p:nvPicPr>
        <p:blipFill>
          <a:blip r:embed="rId3"/>
          <a:srcRect/>
          <a:stretch>
            <a:fillRect/>
          </a:stretch>
        </p:blipFill>
        <p:spPr bwMode="auto">
          <a:xfrm>
            <a:off x="1162050" y="1195388"/>
            <a:ext cx="6819900" cy="4467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228600"/>
            <a:ext cx="7391400" cy="838200"/>
          </a:xfrm>
        </p:spPr>
        <p:txBody>
          <a:bodyPr/>
          <a:lstStyle/>
          <a:p>
            <a:pPr eaLnBrk="1" hangingPunct="1"/>
            <a:r>
              <a:rPr lang="zh-CN" altLang="en-US" sz="2800" smtClean="0"/>
              <a:t>专业领域专长和不足（结合通道能力标准）</a:t>
            </a:r>
          </a:p>
        </p:txBody>
      </p:sp>
      <p:sp>
        <p:nvSpPr>
          <p:cNvPr id="7171" name="Rectangle 3"/>
          <p:cNvSpPr>
            <a:spLocks noGrp="1" noChangeArrowheads="1"/>
          </p:cNvSpPr>
          <p:nvPr>
            <p:ph type="body" idx="1"/>
          </p:nvPr>
        </p:nvSpPr>
        <p:spPr>
          <a:xfrm>
            <a:off x="685800" y="1219200"/>
            <a:ext cx="7543800" cy="4191000"/>
          </a:xfrm>
        </p:spPr>
        <p:txBody>
          <a:bodyPr/>
          <a:lstStyle/>
          <a:p>
            <a:pPr eaLnBrk="1" hangingPunct="1">
              <a:defRPr/>
            </a:pPr>
            <a:r>
              <a:rPr lang="zh-CN" altLang="en-US" dirty="0" smtClean="0">
                <a:latin typeface="微软雅黑" pitchFamily="34" charset="-122"/>
                <a:ea typeface="微软雅黑" pitchFamily="34" charset="-122"/>
              </a:rPr>
              <a:t>在技术</a:t>
            </a:r>
            <a:r>
              <a:rPr lang="zh-CN" altLang="zh-CN" dirty="0" smtClean="0">
                <a:latin typeface="微软雅黑" pitchFamily="34" charset="-122"/>
                <a:ea typeface="微软雅黑" pitchFamily="34" charset="-122"/>
              </a:rPr>
              <a:t>/业务领域的最突出的几项专长</a:t>
            </a:r>
            <a:endParaRPr lang="en-US" altLang="zh-CN" dirty="0" smtClean="0">
              <a:latin typeface="微软雅黑" pitchFamily="34" charset="-122"/>
              <a:ea typeface="微软雅黑" pitchFamily="34" charset="-122"/>
            </a:endParaRPr>
          </a:p>
          <a:p>
            <a:pPr marL="798513" lvl="2" indent="-261938" eaLnBrk="1" hangingPunct="1">
              <a:defRPr/>
            </a:pPr>
            <a:r>
              <a:rPr lang="en-US" altLang="zh-CN" dirty="0" smtClean="0">
                <a:latin typeface="微软雅黑" pitchFamily="34" charset="-122"/>
                <a:ea typeface="微软雅黑" pitchFamily="34" charset="-122"/>
                <a:cs typeface="+mn-cs"/>
              </a:rPr>
              <a:t>C</a:t>
            </a:r>
            <a:r>
              <a:rPr lang="en-US" altLang="zh-CN" dirty="0">
                <a:latin typeface="微软雅黑" pitchFamily="34" charset="-122"/>
                <a:ea typeface="微软雅黑" pitchFamily="34" charset="-122"/>
                <a:cs typeface="+mn-cs"/>
              </a:rPr>
              <a:t>++</a:t>
            </a:r>
            <a:r>
              <a:rPr lang="zh-CN" altLang="en-US" dirty="0">
                <a:latin typeface="微软雅黑" pitchFamily="34" charset="-122"/>
                <a:ea typeface="微软雅黑" pitchFamily="34" charset="-122"/>
                <a:cs typeface="+mn-cs"/>
              </a:rPr>
              <a:t>语言，</a:t>
            </a:r>
            <a:r>
              <a:rPr lang="en-US" altLang="zh-CN" dirty="0" err="1">
                <a:latin typeface="微软雅黑" pitchFamily="34" charset="-122"/>
                <a:ea typeface="微软雅黑" pitchFamily="34" charset="-122"/>
                <a:cs typeface="+mn-cs"/>
              </a:rPr>
              <a:t>Lua</a:t>
            </a:r>
            <a:r>
              <a:rPr lang="zh-CN" altLang="en-US" dirty="0">
                <a:latin typeface="微软雅黑" pitchFamily="34" charset="-122"/>
                <a:ea typeface="微软雅黑" pitchFamily="34" charset="-122"/>
                <a:cs typeface="+mn-cs"/>
              </a:rPr>
              <a:t>语言知识</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掌握</a:t>
            </a:r>
            <a:r>
              <a:rPr lang="en-US" altLang="zh-CN" b="0" dirty="0" smtClean="0">
                <a:latin typeface="微软雅黑" pitchFamily="34" charset="-122"/>
                <a:ea typeface="微软雅黑" pitchFamily="34" charset="-122"/>
                <a:cs typeface="+mn-cs"/>
              </a:rPr>
              <a:t>C++</a:t>
            </a:r>
            <a:r>
              <a:rPr lang="zh-CN" altLang="en-US" b="0" dirty="0" smtClean="0">
                <a:latin typeface="微软雅黑" pitchFamily="34" charset="-122"/>
                <a:ea typeface="微软雅黑" pitchFamily="34" charset="-122"/>
                <a:cs typeface="+mn-cs"/>
              </a:rPr>
              <a:t>的继承，封装和多态，模版的使用方面知识，深入研究</a:t>
            </a:r>
            <a:r>
              <a:rPr lang="en-US" altLang="zh-CN" b="0" dirty="0" smtClean="0">
                <a:latin typeface="微软雅黑" pitchFamily="34" charset="-122"/>
                <a:ea typeface="微软雅黑" pitchFamily="34" charset="-122"/>
                <a:cs typeface="+mn-cs"/>
              </a:rPr>
              <a:t>cocos2dx</a:t>
            </a:r>
            <a:r>
              <a:rPr lang="zh-CN" altLang="en-US" b="0" dirty="0" smtClean="0">
                <a:latin typeface="微软雅黑" pitchFamily="34" charset="-122"/>
                <a:ea typeface="微软雅黑" pitchFamily="34" charset="-122"/>
                <a:cs typeface="+mn-cs"/>
              </a:rPr>
              <a:t>，</a:t>
            </a:r>
            <a:r>
              <a:rPr lang="en-US" altLang="zh-CN" b="0" dirty="0" err="1" smtClean="0">
                <a:latin typeface="微软雅黑" pitchFamily="34" charset="-122"/>
                <a:ea typeface="微软雅黑" pitchFamily="34" charset="-122"/>
                <a:cs typeface="+mn-cs"/>
              </a:rPr>
              <a:t>tolua</a:t>
            </a:r>
            <a:r>
              <a:rPr lang="zh-CN" altLang="en-US" b="0" dirty="0" smtClean="0">
                <a:latin typeface="微软雅黑" pitchFamily="34" charset="-122"/>
                <a:ea typeface="微软雅黑" pitchFamily="34" charset="-122"/>
                <a:cs typeface="+mn-cs"/>
              </a:rPr>
              <a:t>，</a:t>
            </a:r>
            <a:r>
              <a:rPr lang="en-US" altLang="zh-CN" b="0" dirty="0" smtClean="0">
                <a:latin typeface="微软雅黑" pitchFamily="34" charset="-122"/>
                <a:ea typeface="微软雅黑" pitchFamily="34" charset="-122"/>
                <a:cs typeface="+mn-cs"/>
              </a:rPr>
              <a:t>Cry3</a:t>
            </a:r>
            <a:r>
              <a:rPr lang="zh-CN" altLang="en-US" b="0" dirty="0" smtClean="0">
                <a:latin typeface="微软雅黑" pitchFamily="34" charset="-122"/>
                <a:ea typeface="微软雅黑" pitchFamily="34" charset="-122"/>
                <a:cs typeface="+mn-cs"/>
              </a:rPr>
              <a:t>的</a:t>
            </a:r>
            <a:r>
              <a:rPr lang="en-US" altLang="zh-CN" b="0" dirty="0" err="1" smtClean="0">
                <a:latin typeface="微软雅黑" pitchFamily="34" charset="-122"/>
                <a:ea typeface="微软雅黑" pitchFamily="34" charset="-122"/>
                <a:cs typeface="+mn-cs"/>
              </a:rPr>
              <a:t>lua</a:t>
            </a:r>
            <a:r>
              <a:rPr lang="zh-CN" altLang="en-US" b="0" dirty="0" smtClean="0">
                <a:latin typeface="微软雅黑" pitchFamily="34" charset="-122"/>
                <a:ea typeface="微软雅黑" pitchFamily="34" charset="-122"/>
                <a:cs typeface="+mn-cs"/>
              </a:rPr>
              <a:t>引擎，对动态语言的使用有更多的经验</a:t>
            </a:r>
            <a:endParaRPr lang="en-US" altLang="zh-CN" b="0" dirty="0" smtClean="0">
              <a:latin typeface="微软雅黑" pitchFamily="34" charset="-122"/>
              <a:ea typeface="微软雅黑" pitchFamily="34" charset="-122"/>
              <a:cs typeface="+mn-cs"/>
            </a:endParaRPr>
          </a:p>
          <a:p>
            <a:pPr marL="798513" lvl="2" indent="-261938" eaLnBrk="1" hangingPunct="1">
              <a:defRPr/>
            </a:pPr>
            <a:endParaRPr lang="en-US" altLang="zh-CN" b="0" dirty="0">
              <a:latin typeface="微软雅黑" pitchFamily="34" charset="-122"/>
              <a:ea typeface="微软雅黑" pitchFamily="34" charset="-122"/>
              <a:cs typeface="+mn-cs"/>
            </a:endParaRPr>
          </a:p>
          <a:p>
            <a:pPr marL="798513" lvl="2" indent="-261938" eaLnBrk="1" hangingPunct="1">
              <a:defRPr/>
            </a:pPr>
            <a:r>
              <a:rPr lang="zh-CN" altLang="en-US" dirty="0" smtClean="0">
                <a:latin typeface="微软雅黑" pitchFamily="34" charset="-122"/>
                <a:ea typeface="微软雅黑" pitchFamily="34" charset="-122"/>
                <a:cs typeface="+mn-cs"/>
              </a:rPr>
              <a:t>系统设计</a:t>
            </a:r>
            <a:r>
              <a:rPr lang="zh-CN" altLang="en-US" dirty="0">
                <a:latin typeface="微软雅黑" pitchFamily="34" charset="-122"/>
                <a:ea typeface="微软雅黑" pitchFamily="34" charset="-122"/>
                <a:cs typeface="+mn-cs"/>
              </a:rPr>
              <a:t>能力</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通过场景物件系统，群体</a:t>
            </a:r>
            <a:r>
              <a:rPr lang="en-US" altLang="zh-CN" b="0" dirty="0" smtClean="0">
                <a:latin typeface="微软雅黑" pitchFamily="34" charset="-122"/>
                <a:ea typeface="微软雅黑" pitchFamily="34" charset="-122"/>
                <a:cs typeface="+mn-cs"/>
              </a:rPr>
              <a:t>AI</a:t>
            </a:r>
            <a:r>
              <a:rPr lang="zh-CN" altLang="en-US" b="0" dirty="0" smtClean="0">
                <a:latin typeface="微软雅黑" pitchFamily="34" charset="-122"/>
                <a:ea typeface="微软雅黑" pitchFamily="34" charset="-122"/>
                <a:cs typeface="+mn-cs"/>
              </a:rPr>
              <a:t>系统的开发和迭代优化，在系统层次划分，数据的静态动态处理，功能划分和重用这些基本原则有更深的认识，前后台同步方案以及怪物猎人这类使用引擎的单进程多副本架构有了深入理解</a:t>
            </a:r>
            <a:endParaRPr lang="en-US" altLang="zh-CN" b="0" dirty="0">
              <a:latin typeface="微软雅黑" pitchFamily="34" charset="-122"/>
              <a:ea typeface="微软雅黑" pitchFamily="34" charset="-122"/>
              <a:cs typeface="+mn-cs"/>
            </a:endParaRPr>
          </a:p>
          <a:p>
            <a:pPr marL="798513" lvl="2" indent="-261938" eaLnBrk="1" hangingPunct="1">
              <a:defRPr/>
            </a:pPr>
            <a:endParaRPr lang="zh-CN" altLang="en-US" sz="1600" b="0" dirty="0">
              <a:latin typeface="宋体" panose="02010600030101010101" pitchFamily="2" charset="-122"/>
              <a:cs typeface="+mn-cs"/>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228600"/>
            <a:ext cx="7391400" cy="838200"/>
          </a:xfrm>
        </p:spPr>
        <p:txBody>
          <a:bodyPr/>
          <a:lstStyle/>
          <a:p>
            <a:pPr eaLnBrk="1" hangingPunct="1"/>
            <a:r>
              <a:rPr lang="zh-CN" altLang="en-US" sz="2800" smtClean="0"/>
              <a:t>专业领域专长和不足（结合通道能力标准）</a:t>
            </a:r>
          </a:p>
        </p:txBody>
      </p:sp>
      <p:sp>
        <p:nvSpPr>
          <p:cNvPr id="7171" name="Rectangle 3"/>
          <p:cNvSpPr>
            <a:spLocks noGrp="1" noChangeArrowheads="1"/>
          </p:cNvSpPr>
          <p:nvPr>
            <p:ph type="body" idx="1"/>
          </p:nvPr>
        </p:nvSpPr>
        <p:spPr>
          <a:xfrm>
            <a:off x="685800" y="1219200"/>
            <a:ext cx="7543800" cy="4191000"/>
          </a:xfrm>
        </p:spPr>
        <p:txBody>
          <a:bodyPr/>
          <a:lstStyle/>
          <a:p>
            <a:pPr eaLnBrk="1" hangingPunct="1">
              <a:defRPr/>
            </a:pPr>
            <a:r>
              <a:rPr lang="zh-CN" altLang="en-US" dirty="0" smtClean="0">
                <a:latin typeface="微软雅黑" pitchFamily="34" charset="-122"/>
                <a:ea typeface="微软雅黑" pitchFamily="34" charset="-122"/>
              </a:rPr>
              <a:t>在技术</a:t>
            </a:r>
            <a:r>
              <a:rPr lang="zh-CN" altLang="zh-CN" dirty="0" smtClean="0">
                <a:latin typeface="微软雅黑" pitchFamily="34" charset="-122"/>
                <a:ea typeface="微软雅黑" pitchFamily="34" charset="-122"/>
              </a:rPr>
              <a:t>/业务领域的最突出的几项专长</a:t>
            </a:r>
            <a:endParaRPr lang="en-US" altLang="zh-CN" dirty="0" smtClean="0">
              <a:latin typeface="微软雅黑" pitchFamily="34" charset="-122"/>
              <a:ea typeface="微软雅黑" pitchFamily="34" charset="-122"/>
            </a:endParaRPr>
          </a:p>
          <a:p>
            <a:pPr marL="798513" lvl="2" indent="-261938" eaLnBrk="1" hangingPunct="1">
              <a:defRPr/>
            </a:pPr>
            <a:r>
              <a:rPr lang="zh-CN" altLang="en-US" dirty="0" smtClean="0">
                <a:latin typeface="微软雅黑" pitchFamily="34" charset="-122"/>
                <a:ea typeface="微软雅黑" pitchFamily="34" charset="-122"/>
                <a:cs typeface="+mn-cs"/>
              </a:rPr>
              <a:t>解决问题</a:t>
            </a:r>
            <a:r>
              <a:rPr lang="zh-CN" altLang="en-US" dirty="0">
                <a:latin typeface="微软雅黑" pitchFamily="34" charset="-122"/>
                <a:ea typeface="微软雅黑" pitchFamily="34" charset="-122"/>
                <a:cs typeface="+mn-cs"/>
              </a:rPr>
              <a:t>的能力</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一些棘手</a:t>
            </a:r>
            <a:r>
              <a:rPr lang="en-US" altLang="zh-CN" b="0" dirty="0" smtClean="0">
                <a:latin typeface="微软雅黑" pitchFamily="34" charset="-122"/>
                <a:ea typeface="微软雅黑" pitchFamily="34" charset="-122"/>
                <a:cs typeface="+mn-cs"/>
              </a:rPr>
              <a:t>bug</a:t>
            </a:r>
            <a:r>
              <a:rPr lang="zh-CN" altLang="en-US" b="0" dirty="0" smtClean="0">
                <a:latin typeface="微软雅黑" pitchFamily="34" charset="-122"/>
                <a:ea typeface="微软雅黑" pitchFamily="34" charset="-122"/>
                <a:cs typeface="+mn-cs"/>
              </a:rPr>
              <a:t>的处理，客户端服务器时间流逝微小差距问题，骨骼绑定的特效轻微摆动问题，引擎的可破坏物件碎片无法显示问题以及后来很多怪物同步</a:t>
            </a:r>
            <a:r>
              <a:rPr lang="en-US" altLang="zh-CN" b="0" dirty="0" smtClean="0">
                <a:latin typeface="微软雅黑" pitchFamily="34" charset="-122"/>
                <a:ea typeface="微软雅黑" pitchFamily="34" charset="-122"/>
                <a:cs typeface="+mn-cs"/>
              </a:rPr>
              <a:t>bug</a:t>
            </a:r>
            <a:r>
              <a:rPr lang="zh-CN" altLang="en-US" b="0" dirty="0" smtClean="0">
                <a:latin typeface="微软雅黑" pitchFamily="34" charset="-122"/>
                <a:ea typeface="微软雅黑" pitchFamily="34" charset="-122"/>
                <a:cs typeface="+mn-cs"/>
              </a:rPr>
              <a:t>的修复</a:t>
            </a:r>
            <a:endParaRPr lang="en-US" altLang="zh-CN" b="0" dirty="0">
              <a:latin typeface="微软雅黑" pitchFamily="34" charset="-122"/>
              <a:ea typeface="微软雅黑" pitchFamily="34" charset="-122"/>
              <a:cs typeface="+mn-cs"/>
            </a:endParaRPr>
          </a:p>
          <a:p>
            <a:pPr marL="798513" lvl="2" indent="-261938" eaLnBrk="1" hangingPunct="1">
              <a:defRPr/>
            </a:pPr>
            <a:r>
              <a:rPr lang="zh-CN" altLang="en-US" dirty="0">
                <a:latin typeface="微软雅黑" pitchFamily="34" charset="-122"/>
                <a:ea typeface="微软雅黑" pitchFamily="34" charset="-122"/>
                <a:cs typeface="+mn-cs"/>
              </a:rPr>
              <a:t>创新能力</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物件系统恢复逻辑的优化，对水，植被的扩展</a:t>
            </a:r>
            <a:endParaRPr lang="en-US" altLang="zh-CN" b="0" dirty="0">
              <a:latin typeface="微软雅黑" pitchFamily="34" charset="-122"/>
              <a:ea typeface="微软雅黑" pitchFamily="34" charset="-122"/>
              <a:cs typeface="+mn-cs"/>
            </a:endParaRPr>
          </a:p>
          <a:p>
            <a:pPr marL="798513" lvl="2" indent="-261938" eaLnBrk="1" hangingPunct="1">
              <a:defRPr/>
            </a:pPr>
            <a:r>
              <a:rPr lang="zh-CN" altLang="en-US" dirty="0">
                <a:latin typeface="微软雅黑" pitchFamily="34" charset="-122"/>
                <a:ea typeface="微软雅黑" pitchFamily="34" charset="-122"/>
                <a:cs typeface="+mn-cs"/>
              </a:rPr>
              <a:t>学习能力</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通过工作中的使用和扩展，对</a:t>
            </a:r>
            <a:r>
              <a:rPr lang="en-US" altLang="zh-CN" b="0" dirty="0" err="1" smtClean="0">
                <a:latin typeface="微软雅黑" pitchFamily="34" charset="-122"/>
                <a:ea typeface="微软雅黑" pitchFamily="34" charset="-122"/>
                <a:cs typeface="+mn-cs"/>
              </a:rPr>
              <a:t>CryEngine</a:t>
            </a:r>
            <a:r>
              <a:rPr lang="zh-CN" altLang="en-US" b="0" dirty="0" smtClean="0">
                <a:latin typeface="微软雅黑" pitchFamily="34" charset="-122"/>
                <a:ea typeface="微软雅黑" pitchFamily="34" charset="-122"/>
                <a:cs typeface="+mn-cs"/>
              </a:rPr>
              <a:t>的物理和脚本模块，</a:t>
            </a:r>
            <a:r>
              <a:rPr lang="en-US" altLang="zh-CN" b="0" dirty="0" smtClean="0">
                <a:latin typeface="微软雅黑" pitchFamily="34" charset="-122"/>
                <a:ea typeface="微软雅黑" pitchFamily="34" charset="-122"/>
                <a:cs typeface="+mn-cs"/>
              </a:rPr>
              <a:t>entity</a:t>
            </a:r>
            <a:r>
              <a:rPr lang="zh-CN" altLang="en-US" b="0" dirty="0" smtClean="0">
                <a:latin typeface="微软雅黑" pitchFamily="34" charset="-122"/>
                <a:ea typeface="微软雅黑" pitchFamily="34" charset="-122"/>
                <a:cs typeface="+mn-cs"/>
              </a:rPr>
              <a:t>系统有深入的了解，将这些知识运用到系统设计中</a:t>
            </a:r>
            <a:endParaRPr lang="zh-CN" b="0" dirty="0">
              <a:latin typeface="微软雅黑" pitchFamily="34" charset="-122"/>
              <a:ea typeface="微软雅黑" pitchFamily="34" charset="-122"/>
              <a:cs typeface="+mn-cs"/>
            </a:endParaRPr>
          </a:p>
          <a:p>
            <a:pPr eaLnBrk="1" hangingPunct="1">
              <a:defRPr/>
            </a:pPr>
            <a:r>
              <a:rPr lang="zh-CN" altLang="en-US" dirty="0">
                <a:latin typeface="微软雅黑" pitchFamily="34" charset="-122"/>
                <a:ea typeface="微软雅黑" pitchFamily="34" charset="-122"/>
              </a:rPr>
              <a:t>待</a:t>
            </a:r>
            <a:r>
              <a:rPr lang="zh-CN" altLang="en-US" dirty="0" smtClean="0">
                <a:latin typeface="微软雅黑" pitchFamily="34" charset="-122"/>
                <a:ea typeface="微软雅黑" pitchFamily="34" charset="-122"/>
              </a:rPr>
              <a:t>提升项</a:t>
            </a:r>
            <a:endParaRPr lang="en-US" altLang="zh-CN" dirty="0" smtClean="0">
              <a:latin typeface="微软雅黑" pitchFamily="34" charset="-122"/>
              <a:ea typeface="微软雅黑" pitchFamily="34" charset="-122"/>
            </a:endParaRPr>
          </a:p>
          <a:p>
            <a:pPr marL="798513" lvl="2" indent="-261938" eaLnBrk="1" hangingPunct="1">
              <a:defRPr/>
            </a:pPr>
            <a:r>
              <a:rPr lang="zh-CN" altLang="en-US" b="0" dirty="0" smtClean="0">
                <a:latin typeface="微软雅黑" pitchFamily="34" charset="-122"/>
                <a:ea typeface="微软雅黑" pitchFamily="34" charset="-122"/>
                <a:cs typeface="+mn-cs"/>
              </a:rPr>
              <a:t>客户端渲染知识有一定研究，但是没有实战的机会</a:t>
            </a:r>
            <a:endParaRPr lang="zh-CN" altLang="en-US" b="0" dirty="0">
              <a:latin typeface="微软雅黑" pitchFamily="34" charset="-122"/>
              <a:ea typeface="微软雅黑" pitchFamily="34" charset="-122"/>
              <a:cs typeface="+mn-cs"/>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04800" y="228600"/>
            <a:ext cx="6011863" cy="838200"/>
          </a:xfrm>
        </p:spPr>
        <p:txBody>
          <a:bodyPr/>
          <a:lstStyle/>
          <a:p>
            <a:pPr eaLnBrk="1" hangingPunct="1"/>
            <a:r>
              <a:rPr lang="zh-CN" altLang="en-US" dirty="0" smtClean="0"/>
              <a:t>专业影响力和贡献</a:t>
            </a:r>
          </a:p>
        </p:txBody>
      </p:sp>
      <p:sp>
        <p:nvSpPr>
          <p:cNvPr id="19459" name="Rectangle 3"/>
          <p:cNvSpPr>
            <a:spLocks noGrp="1" noChangeArrowheads="1"/>
          </p:cNvSpPr>
          <p:nvPr>
            <p:ph type="body" idx="1"/>
          </p:nvPr>
        </p:nvSpPr>
        <p:spPr>
          <a:xfrm>
            <a:off x="609600" y="1295400"/>
            <a:ext cx="7543800" cy="4419600"/>
          </a:xfrm>
        </p:spPr>
        <p:txBody>
          <a:bodyPr/>
          <a:lstStyle/>
          <a:p>
            <a:pPr eaLnBrk="1" hangingPunct="1"/>
            <a:r>
              <a:rPr lang="zh-CN" altLang="en-US" dirty="0" smtClean="0">
                <a:latin typeface="微软雅黑" pitchFamily="34" charset="-122"/>
                <a:ea typeface="微软雅黑" pitchFamily="34" charset="-122"/>
              </a:rPr>
              <a:t>知识的分享与传承</a:t>
            </a:r>
            <a:endParaRPr lang="en-US" altLang="zh-CN"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组内分享原创课程</a:t>
            </a:r>
            <a:r>
              <a:rPr lang="en-US" altLang="zh-CN" b="0" dirty="0" smtClean="0">
                <a:latin typeface="微软雅黑" pitchFamily="34" charset="-122"/>
                <a:ea typeface="微软雅黑" pitchFamily="34" charset="-122"/>
              </a:rPr>
              <a:t>《CE</a:t>
            </a:r>
            <a:r>
              <a:rPr lang="zh-CN" altLang="en-US" b="0" dirty="0" smtClean="0">
                <a:latin typeface="微软雅黑" pitchFamily="34" charset="-122"/>
                <a:ea typeface="微软雅黑" pitchFamily="34" charset="-122"/>
              </a:rPr>
              <a:t>引擎</a:t>
            </a:r>
            <a:r>
              <a:rPr lang="en-US" altLang="zh-CN" b="0" dirty="0" smtClean="0">
                <a:latin typeface="微软雅黑" pitchFamily="34" charset="-122"/>
                <a:ea typeface="微软雅黑" pitchFamily="34" charset="-122"/>
              </a:rPr>
              <a:t>LUA</a:t>
            </a:r>
            <a:r>
              <a:rPr lang="zh-CN" altLang="en-US" b="0" dirty="0" smtClean="0">
                <a:latin typeface="微软雅黑" pitchFamily="34" charset="-122"/>
                <a:ea typeface="微软雅黑" pitchFamily="34" charset="-122"/>
              </a:rPr>
              <a:t>封装</a:t>
            </a:r>
            <a:r>
              <a:rPr lang="en-US" altLang="zh-CN" b="0" dirty="0" smtClean="0">
                <a:latin typeface="微软雅黑" pitchFamily="34" charset="-122"/>
                <a:ea typeface="微软雅黑" pitchFamily="34" charset="-122"/>
              </a:rPr>
              <a:t>》</a:t>
            </a:r>
          </a:p>
          <a:p>
            <a:pPr lvl="1" eaLnBrk="1" hangingPunct="1"/>
            <a:r>
              <a:rPr lang="zh-CN" altLang="en-US" b="0" dirty="0" smtClean="0">
                <a:latin typeface="微软雅黑" pitchFamily="34" charset="-122"/>
                <a:ea typeface="微软雅黑" pitchFamily="34" charset="-122"/>
              </a:rPr>
              <a:t>组内分享场景物件系统的设计</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 LUA</a:t>
            </a:r>
            <a:r>
              <a:rPr lang="zh-CN" altLang="en-US" b="0" dirty="0" smtClean="0">
                <a:latin typeface="微软雅黑" pitchFamily="34" charset="-122"/>
                <a:ea typeface="微软雅黑" pitchFamily="34" charset="-122"/>
              </a:rPr>
              <a:t>中的</a:t>
            </a:r>
            <a:r>
              <a:rPr lang="en-US" b="0" dirty="0" err="1" smtClean="0">
                <a:latin typeface="微软雅黑" pitchFamily="34" charset="-122"/>
                <a:ea typeface="微软雅黑" pitchFamily="34" charset="-122"/>
              </a:rPr>
              <a:t>userdata</a:t>
            </a:r>
            <a:r>
              <a:rPr lang="zh-CN" altLang="en-US" b="0" dirty="0" smtClean="0">
                <a:latin typeface="微软雅黑" pitchFamily="34" charset="-122"/>
                <a:ea typeface="微软雅黑" pitchFamily="34" charset="-122"/>
              </a:rPr>
              <a:t>的进阶用法</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3"/>
              </a:rPr>
              <a:t>http://km.oa.com/group/11892/articles/show/198557</a:t>
            </a:r>
            <a:endParaRPr lang="en-US" altLang="zh-CN" b="0" dirty="0" smtClean="0">
              <a:latin typeface="+mn-ea"/>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CryEngine3</a:t>
            </a:r>
            <a:r>
              <a:rPr lang="zh-CN" altLang="en-US" b="0" dirty="0" smtClean="0">
                <a:latin typeface="微软雅黑" pitchFamily="34" charset="-122"/>
                <a:ea typeface="微软雅黑" pitchFamily="34" charset="-122"/>
              </a:rPr>
              <a:t>的</a:t>
            </a:r>
            <a:r>
              <a:rPr lang="en-US" b="0" dirty="0" smtClean="0">
                <a:latin typeface="微软雅黑" pitchFamily="34" charset="-122"/>
                <a:ea typeface="微软雅黑" pitchFamily="34" charset="-122"/>
              </a:rPr>
              <a:t>LUA</a:t>
            </a:r>
            <a:r>
              <a:rPr lang="zh-CN" altLang="en-US" b="0" dirty="0" smtClean="0">
                <a:latin typeface="微软雅黑" pitchFamily="34" charset="-122"/>
                <a:ea typeface="微软雅黑" pitchFamily="34" charset="-122"/>
              </a:rPr>
              <a:t>框架分享</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4"/>
              </a:rPr>
              <a:t>http://km.oa.com/group/11892/articles/show/193069</a:t>
            </a:r>
            <a:endParaRPr lang="en-US" altLang="zh-CN" b="0" dirty="0" smtClean="0">
              <a:latin typeface="+mn-ea"/>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 LUA</a:t>
            </a:r>
            <a:r>
              <a:rPr lang="zh-CN" altLang="en-US" b="0" dirty="0" smtClean="0">
                <a:latin typeface="微软雅黑" pitchFamily="34" charset="-122"/>
                <a:ea typeface="微软雅黑" pitchFamily="34" charset="-122"/>
              </a:rPr>
              <a:t>中注册类的任意成员函数</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5"/>
              </a:rPr>
              <a:t>http://km.oa.com/group/11892/articles/show/192023</a:t>
            </a:r>
            <a:endParaRPr lang="en-US" altLang="zh-CN" b="0" dirty="0" smtClean="0">
              <a:latin typeface="+mn-ea"/>
            </a:endParaRPr>
          </a:p>
          <a:p>
            <a:pPr lvl="1" eaLnBrk="1" hangingPunct="1"/>
            <a:endParaRPr lang="en-US" altLang="zh-CN" sz="1600" dirty="0" smtClean="0"/>
          </a:p>
          <a:p>
            <a:pPr lvl="1" eaLnBrk="1" hangingPunct="1"/>
            <a:endParaRPr lang="en-US" altLang="zh-CN" sz="1600" dirty="0" smtClean="0"/>
          </a:p>
          <a:p>
            <a:pPr lvl="1" eaLnBrk="1" hangingPunct="1"/>
            <a:endParaRPr lang="en-US" altLang="zh-CN" sz="1600"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专业影响力和贡献</a:t>
            </a:r>
            <a:endParaRPr lang="zh-CN" altLang="en-US" dirty="0"/>
          </a:p>
        </p:txBody>
      </p:sp>
      <p:sp>
        <p:nvSpPr>
          <p:cNvPr id="3" name="内容占位符 2"/>
          <p:cNvSpPr>
            <a:spLocks noGrp="1"/>
          </p:cNvSpPr>
          <p:nvPr>
            <p:ph idx="1"/>
          </p:nvPr>
        </p:nvSpPr>
        <p:spPr>
          <a:xfrm>
            <a:off x="685800" y="1600200"/>
            <a:ext cx="7543800" cy="3962400"/>
          </a:xfrm>
        </p:spPr>
        <p:txBody>
          <a:bodyPr/>
          <a:lstStyle/>
          <a:p>
            <a:pPr eaLnBrk="1" hangingPunct="1"/>
            <a:r>
              <a:rPr lang="zh-CN" altLang="en-US" dirty="0" smtClean="0">
                <a:latin typeface="微软雅黑" pitchFamily="34" charset="-122"/>
                <a:ea typeface="微软雅黑" pitchFamily="34" charset="-122"/>
              </a:rPr>
              <a:t>专业课程的讲授</a:t>
            </a:r>
            <a:endParaRPr lang="en-US" altLang="zh-CN"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BU</a:t>
            </a:r>
            <a:r>
              <a:rPr lang="zh-CN" altLang="en-US" b="0" dirty="0" smtClean="0">
                <a:latin typeface="微软雅黑" pitchFamily="34" charset="-122"/>
                <a:ea typeface="微软雅黑" pitchFamily="34" charset="-122"/>
              </a:rPr>
              <a:t>内课程分享场景物件系统的设计</a:t>
            </a:r>
            <a:endParaRPr lang="en-US" altLang="zh-CN" b="0" dirty="0" smtClean="0">
              <a:latin typeface="微软雅黑" pitchFamily="34" charset="-122"/>
              <a:ea typeface="微软雅黑" pitchFamily="34" charset="-122"/>
            </a:endParaRPr>
          </a:p>
          <a:p>
            <a:pPr eaLnBrk="1" hangingPunct="1"/>
            <a:r>
              <a:rPr lang="zh-CN" altLang="en-US" dirty="0" smtClean="0">
                <a:latin typeface="微软雅黑" pitchFamily="34" charset="-122"/>
                <a:ea typeface="微软雅黑" pitchFamily="34" charset="-122"/>
              </a:rPr>
              <a:t>流程</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方法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工具的优化</a:t>
            </a:r>
            <a:endParaRPr lang="en-US" altLang="zh-CN"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通过物件系统的迭代，组件化提高开发效率，</a:t>
            </a:r>
            <a:r>
              <a:rPr lang="en-US" altLang="zh-CN" b="0" dirty="0" smtClean="0">
                <a:latin typeface="微软雅黑" pitchFamily="34" charset="-122"/>
                <a:ea typeface="微软雅黑" pitchFamily="34" charset="-122"/>
              </a:rPr>
              <a:t>archetype</a:t>
            </a:r>
            <a:r>
              <a:rPr lang="zh-CN" altLang="en-US" b="0" dirty="0" smtClean="0">
                <a:latin typeface="微软雅黑" pitchFamily="34" charset="-122"/>
                <a:ea typeface="微软雅黑" pitchFamily="34" charset="-122"/>
              </a:rPr>
              <a:t>不断降低迭代成本，后期场景设计师几乎无返工现象</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成功将物件系统推广到角色组的</a:t>
            </a:r>
            <a:r>
              <a:rPr lang="en-US" altLang="zh-CN" b="0" dirty="0" smtClean="0">
                <a:latin typeface="微软雅黑" pitchFamily="34" charset="-122"/>
                <a:ea typeface="微软雅黑" pitchFamily="34" charset="-122"/>
              </a:rPr>
              <a:t>item</a:t>
            </a:r>
            <a:r>
              <a:rPr lang="zh-CN" altLang="en-US" b="0" dirty="0" smtClean="0">
                <a:latin typeface="微软雅黑" pitchFamily="34" charset="-122"/>
                <a:ea typeface="微软雅黑" pitchFamily="34" charset="-122"/>
              </a:rPr>
              <a:t>逻辑的使用</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数据分为静态动态思路优化了早期封装的动画系统，把静态数据共享，每个副本节约</a:t>
            </a:r>
            <a:r>
              <a:rPr lang="en-US" altLang="zh-CN" b="0" dirty="0" smtClean="0">
                <a:latin typeface="微软雅黑" pitchFamily="34" charset="-122"/>
                <a:ea typeface="微软雅黑" pitchFamily="34" charset="-122"/>
              </a:rPr>
              <a:t>30M</a:t>
            </a:r>
            <a:r>
              <a:rPr lang="zh-CN" altLang="en-US" b="0" dirty="0" smtClean="0">
                <a:latin typeface="微软雅黑" pitchFamily="34" charset="-122"/>
                <a:ea typeface="微软雅黑" pitchFamily="34" charset="-122"/>
              </a:rPr>
              <a:t>，同时学习了单进程多副本框架</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逻辑实现分层的思路推动怪物的一些系统开发</a:t>
            </a:r>
            <a:endParaRPr lang="en-US" altLang="zh-CN" b="0" dirty="0" smtClean="0">
              <a:latin typeface="微软雅黑" pitchFamily="34" charset="-122"/>
              <a:ea typeface="微软雅黑" pitchFamily="34" charset="-122"/>
            </a:endParaRPr>
          </a:p>
          <a:p>
            <a:pPr lvl="1" eaLnBrk="1" hangingPunct="1"/>
            <a:endParaRPr lang="en-US" altLang="zh-CN" sz="1200" dirty="0" smtClean="0"/>
          </a:p>
          <a:p>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228600"/>
            <a:ext cx="6011863" cy="838200"/>
          </a:xfrm>
        </p:spPr>
        <p:txBody>
          <a:bodyPr/>
          <a:lstStyle/>
          <a:p>
            <a:pPr eaLnBrk="1" hangingPunct="1"/>
            <a:r>
              <a:rPr lang="en-US" altLang="zh-CN" dirty="0" smtClean="0">
                <a:latin typeface="微软雅黑" pitchFamily="34" charset="-122"/>
                <a:ea typeface="微软雅黑" pitchFamily="34" charset="-122"/>
              </a:rPr>
              <a:t>Cry3</a:t>
            </a:r>
            <a:r>
              <a:rPr lang="zh-CN" altLang="en-US" dirty="0" smtClean="0">
                <a:latin typeface="微软雅黑" pitchFamily="34" charset="-122"/>
                <a:ea typeface="微软雅黑" pitchFamily="34" charset="-122"/>
              </a:rPr>
              <a:t>的</a:t>
            </a:r>
            <a:r>
              <a:rPr lang="en-US" altLang="zh-CN" dirty="0" smtClean="0">
                <a:latin typeface="微软雅黑" pitchFamily="34" charset="-122"/>
                <a:ea typeface="微软雅黑" pitchFamily="34" charset="-122"/>
              </a:rPr>
              <a:t>Flow Graph</a:t>
            </a:r>
            <a:endParaRPr lang="zh-CN" altLang="en-US" dirty="0" smtClean="0">
              <a:latin typeface="微软雅黑" pitchFamily="34" charset="-122"/>
              <a:ea typeface="微软雅黑" pitchFamily="34" charset="-122"/>
            </a:endParaRPr>
          </a:p>
        </p:txBody>
      </p:sp>
      <p:sp>
        <p:nvSpPr>
          <p:cNvPr id="9219" name="Rectangle 3"/>
          <p:cNvSpPr>
            <a:spLocks noGrp="1" noChangeArrowheads="1"/>
          </p:cNvSpPr>
          <p:nvPr>
            <p:ph type="body" idx="1"/>
          </p:nvPr>
        </p:nvSpPr>
        <p:spPr>
          <a:xfrm>
            <a:off x="685800" y="1219200"/>
            <a:ext cx="8229600" cy="4572000"/>
          </a:xfrm>
        </p:spPr>
        <p:txBody>
          <a:bodyPr/>
          <a:lstStyle/>
          <a:p>
            <a:pPr eaLnBrk="1" hangingPunct="1"/>
            <a:r>
              <a:rPr lang="en-US" altLang="zh-CN" dirty="0" smtClean="0">
                <a:latin typeface="微软雅黑" pitchFamily="34" charset="-122"/>
                <a:ea typeface="微软雅黑" pitchFamily="34" charset="-122"/>
              </a:rPr>
              <a:t>Flow Graph </a:t>
            </a:r>
            <a:r>
              <a:rPr lang="zh-CN" altLang="en-US" dirty="0" smtClean="0">
                <a:latin typeface="微软雅黑" pitchFamily="34" charset="-122"/>
                <a:ea typeface="微软雅黑" pitchFamily="34" charset="-122"/>
              </a:rPr>
              <a:t>示例</a:t>
            </a:r>
            <a:endParaRPr lang="en-US" altLang="zh-CN" dirty="0" smtClean="0">
              <a:latin typeface="微软雅黑" pitchFamily="34" charset="-122"/>
              <a:ea typeface="微软雅黑" pitchFamily="34" charset="-122"/>
            </a:endParaRPr>
          </a:p>
          <a:p>
            <a:pPr eaLnBrk="1" hangingPunct="1"/>
            <a:endParaRPr lang="en-US" altLang="zh-CN" dirty="0" smtClean="0"/>
          </a:p>
        </p:txBody>
      </p:sp>
      <p:pic>
        <p:nvPicPr>
          <p:cNvPr id="4098" name="Picture 2"/>
          <p:cNvPicPr>
            <a:picLocks noChangeAspect="1" noChangeArrowheads="1"/>
          </p:cNvPicPr>
          <p:nvPr/>
        </p:nvPicPr>
        <p:blipFill>
          <a:blip r:embed="rId3"/>
          <a:srcRect/>
          <a:stretch>
            <a:fillRect/>
          </a:stretch>
        </p:blipFill>
        <p:spPr bwMode="auto">
          <a:xfrm>
            <a:off x="914399" y="1752600"/>
            <a:ext cx="7644095"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228600"/>
            <a:ext cx="6011863" cy="838200"/>
          </a:xfrm>
        </p:spPr>
        <p:txBody>
          <a:bodyPr/>
          <a:lstStyle/>
          <a:p>
            <a:pPr eaLnBrk="1" hangingPunct="1"/>
            <a:r>
              <a:rPr lang="zh-CN" altLang="en-US" dirty="0" smtClean="0">
                <a:latin typeface="微软雅黑" pitchFamily="34" charset="-122"/>
                <a:ea typeface="微软雅黑" pitchFamily="34" charset="-122"/>
              </a:rPr>
              <a:t>灵活的组件模式</a:t>
            </a:r>
          </a:p>
        </p:txBody>
      </p:sp>
      <p:sp>
        <p:nvSpPr>
          <p:cNvPr id="9219" name="Rectangle 3"/>
          <p:cNvSpPr>
            <a:spLocks noGrp="1" noChangeArrowheads="1"/>
          </p:cNvSpPr>
          <p:nvPr>
            <p:ph type="body" idx="1"/>
          </p:nvPr>
        </p:nvSpPr>
        <p:spPr>
          <a:xfrm>
            <a:off x="685800" y="1219200"/>
            <a:ext cx="8229600" cy="4953000"/>
          </a:xfrm>
        </p:spPr>
        <p:txBody>
          <a:bodyPr/>
          <a:lstStyle/>
          <a:p>
            <a:pPr eaLnBrk="1" hangingPunct="1"/>
            <a:r>
              <a:rPr lang="zh-CN" altLang="en-US" dirty="0" smtClean="0">
                <a:latin typeface="微软雅黑" pitchFamily="34" charset="-122"/>
                <a:ea typeface="微软雅黑" pitchFamily="34" charset="-122"/>
              </a:rPr>
              <a:t>扩展后的物件系统，解决动态生成</a:t>
            </a:r>
            <a:endParaRPr lang="en-US" altLang="zh-CN" dirty="0" smtClean="0">
              <a:latin typeface="微软雅黑" pitchFamily="34" charset="-122"/>
              <a:ea typeface="微软雅黑" pitchFamily="34" charset="-122"/>
            </a:endParaRPr>
          </a:p>
        </p:txBody>
      </p:sp>
      <p:pic>
        <p:nvPicPr>
          <p:cNvPr id="2055" name="Picture 7"/>
          <p:cNvPicPr>
            <a:picLocks noChangeAspect="1" noChangeArrowheads="1"/>
          </p:cNvPicPr>
          <p:nvPr/>
        </p:nvPicPr>
        <p:blipFill>
          <a:blip r:embed="rId3"/>
          <a:srcRect/>
          <a:stretch>
            <a:fillRect/>
          </a:stretch>
        </p:blipFill>
        <p:spPr bwMode="auto">
          <a:xfrm>
            <a:off x="2286000" y="1905000"/>
            <a:ext cx="3962400" cy="4133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572000"/>
          </a:xfrm>
        </p:spPr>
        <p:txBody>
          <a:bodyPr/>
          <a:lstStyle/>
          <a:p>
            <a:pPr eaLnBrk="1" hangingPunct="1"/>
            <a:r>
              <a:rPr lang="en-US" altLang="zh-CN" dirty="0" smtClean="0">
                <a:latin typeface="微软雅黑" pitchFamily="34" charset="-122"/>
                <a:ea typeface="微软雅黑" pitchFamily="34" charset="-122"/>
              </a:rPr>
              <a:t>LUA</a:t>
            </a:r>
            <a:r>
              <a:rPr lang="zh-CN" altLang="en-US" dirty="0" smtClean="0">
                <a:latin typeface="微软雅黑" pitchFamily="34" charset="-122"/>
                <a:ea typeface="微软雅黑" pitchFamily="34" charset="-122"/>
              </a:rPr>
              <a:t>脚本大量冗余</a:t>
            </a:r>
            <a:endParaRPr lang="en-US" altLang="zh-CN"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A = </a:t>
            </a:r>
          </a:p>
          <a:p>
            <a:pPr lvl="1"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addbuff</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p>
          <a:p>
            <a:pPr lvl="1" eaLnBrk="1" hangingPunct="1"/>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 = </a:t>
            </a:r>
          </a:p>
          <a:p>
            <a:pPr lvl="1"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addbuff</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p>
          <a:p>
            <a:endParaRPr lang="en-US" altLang="zh-CN" sz="1600"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灵活的组件模式</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648200"/>
          </a:xfrm>
        </p:spPr>
        <p:txBody>
          <a:bodyPr/>
          <a:lstStyle/>
          <a:p>
            <a:pPr eaLnBrk="1" hangingPunct="1"/>
            <a:r>
              <a:rPr lang="zh-CN" altLang="en-US" dirty="0" smtClean="0">
                <a:latin typeface="微软雅黑" pitchFamily="34" charset="-122"/>
                <a:ea typeface="微软雅黑" pitchFamily="34" charset="-122"/>
              </a:rPr>
              <a:t>充分利用</a:t>
            </a:r>
            <a:r>
              <a:rPr lang="en-US" altLang="zh-CN" dirty="0" smtClean="0">
                <a:latin typeface="微软雅黑" pitchFamily="34" charset="-122"/>
                <a:ea typeface="微软雅黑" pitchFamily="34" charset="-122"/>
              </a:rPr>
              <a:t>LUA</a:t>
            </a:r>
            <a:r>
              <a:rPr lang="zh-CN" altLang="en-US" dirty="0" smtClean="0">
                <a:latin typeface="微软雅黑" pitchFamily="34" charset="-122"/>
                <a:ea typeface="微软雅黑" pitchFamily="34" charset="-122"/>
              </a:rPr>
              <a:t>的动态语言特性</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利用</a:t>
            </a:r>
            <a:r>
              <a:rPr lang="en-US" altLang="zh-CN" b="0" dirty="0" err="1" smtClean="0">
                <a:latin typeface="微软雅黑" pitchFamily="34" charset="-122"/>
                <a:ea typeface="微软雅黑" pitchFamily="34" charset="-122"/>
              </a:rPr>
              <a:t>dofile</a:t>
            </a:r>
            <a:r>
              <a:rPr lang="zh-CN" altLang="en-US" b="0" dirty="0" smtClean="0">
                <a:latin typeface="微软雅黑" pitchFamily="34" charset="-122"/>
                <a:ea typeface="微软雅黑" pitchFamily="34" charset="-122"/>
              </a:rPr>
              <a:t>会执行全局函数的功能，预先定义各种全局函数</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function </a:t>
            </a:r>
            <a:r>
              <a:rPr lang="en-US" altLang="zh-CN" b="0" dirty="0" err="1" smtClean="0">
                <a:latin typeface="微软雅黑" pitchFamily="34" charset="-122"/>
                <a:ea typeface="微软雅黑" pitchFamily="34" charset="-122"/>
              </a:rPr>
              <a:t>makeBuffModule</a:t>
            </a:r>
            <a:r>
              <a:rPr lang="en-US" altLang="zh-CN" b="0" dirty="0" smtClean="0">
                <a:latin typeface="微软雅黑" pitchFamily="34" charset="-122"/>
                <a:ea typeface="微软雅黑" pitchFamily="34" charset="-122"/>
              </a:rPr>
              <a:t>(table)</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table.Properties.buffInfo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table:AddBuff</a:t>
            </a:r>
            <a:r>
              <a:rPr lang="en-US" altLang="zh-CN" b="0" dirty="0" smtClean="0">
                <a:latin typeface="微软雅黑" pitchFamily="34" charset="-122"/>
                <a:ea typeface="微软雅黑" pitchFamily="34" charset="-122"/>
              </a:rPr>
              <a:t>()</a:t>
            </a:r>
          </a:p>
          <a:p>
            <a:pPr lvl="2" eaLnBrk="1" hangingPunct="1">
              <a:buNone/>
            </a:pPr>
            <a:r>
              <a:rPr lang="en-US" altLang="zh-CN" b="0" dirty="0" smtClean="0">
                <a:latin typeface="微软雅黑" pitchFamily="34" charset="-122"/>
                <a:ea typeface="微软雅黑" pitchFamily="34" charset="-122"/>
              </a:rPr>
              <a:t>		 add(</a:t>
            </a:r>
            <a:r>
              <a:rPr lang="en-US" altLang="zh-CN" b="0" dirty="0" err="1" smtClean="0">
                <a:latin typeface="微软雅黑" pitchFamily="34" charset="-122"/>
                <a:ea typeface="微软雅黑" pitchFamily="34" charset="-122"/>
              </a:rPr>
              <a:t>self,buffstring</a:t>
            </a:r>
            <a:r>
              <a:rPr lang="en-US" altLang="zh-CN" b="0" dirty="0" smtClean="0">
                <a:latin typeface="微软雅黑" pitchFamily="34" charset="-122"/>
                <a:ea typeface="微软雅黑" pitchFamily="34" charset="-122"/>
              </a:rPr>
              <a:t>)</a:t>
            </a:r>
          </a:p>
          <a:p>
            <a:pPr lvl="2"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end</a:t>
            </a:r>
          </a:p>
          <a:p>
            <a:pPr lvl="1" eaLnBrk="1" hangingPunct="1">
              <a:buNone/>
            </a:pPr>
            <a:r>
              <a:rPr lang="en-US" altLang="zh-CN" b="0" dirty="0" smtClean="0">
                <a:latin typeface="微软雅黑" pitchFamily="34" charset="-122"/>
                <a:ea typeface="微软雅黑" pitchFamily="34" charset="-122"/>
              </a:rPr>
              <a:t>	end;</a:t>
            </a:r>
          </a:p>
          <a:p>
            <a:pPr lvl="1" eaLnBrk="1" hangingPunct="1"/>
            <a:r>
              <a:rPr lang="en-US" altLang="zh-CN" b="0" dirty="0" err="1" smtClean="0">
                <a:latin typeface="微软雅黑" pitchFamily="34" charset="-122"/>
                <a:ea typeface="微软雅黑" pitchFamily="34" charset="-122"/>
              </a:rPr>
              <a:t>makeBuffModule</a:t>
            </a:r>
            <a:r>
              <a:rPr lang="en-US" altLang="zh-CN" b="0" dirty="0" smtClean="0">
                <a:latin typeface="微软雅黑" pitchFamily="34" charset="-122"/>
                <a:ea typeface="微软雅黑" pitchFamily="34" charset="-122"/>
              </a:rPr>
              <a:t>(A);</a:t>
            </a:r>
          </a:p>
          <a:p>
            <a:pPr lvl="1" eaLnBrk="1" hangingPunct="1">
              <a:buNone/>
            </a:pPr>
            <a:r>
              <a:rPr lang="en-US" altLang="zh-CN" b="0" dirty="0" smtClean="0">
                <a:latin typeface="微软雅黑" pitchFamily="34" charset="-122"/>
                <a:ea typeface="微软雅黑" pitchFamily="34" charset="-122"/>
              </a:rPr>
              <a:t>	A.lua</a:t>
            </a:r>
            <a:r>
              <a:rPr lang="zh-CN" altLang="en-US" b="0" dirty="0" smtClean="0">
                <a:latin typeface="微软雅黑" pitchFamily="34" charset="-122"/>
                <a:ea typeface="微软雅黑" pitchFamily="34" charset="-122"/>
              </a:rPr>
              <a:t>中调用，</a:t>
            </a:r>
            <a:r>
              <a:rPr lang="en-US" altLang="zh-CN" b="0" dirty="0" smtClean="0">
                <a:latin typeface="微软雅黑" pitchFamily="34" charset="-122"/>
                <a:ea typeface="微软雅黑" pitchFamily="34" charset="-122"/>
              </a:rPr>
              <a:t>A</a:t>
            </a:r>
            <a:r>
              <a:rPr lang="zh-CN" altLang="en-US" b="0" dirty="0" smtClean="0">
                <a:latin typeface="微软雅黑" pitchFamily="34" charset="-122"/>
                <a:ea typeface="微软雅黑" pitchFamily="34" charset="-122"/>
              </a:rPr>
              <a:t>就有了</a:t>
            </a:r>
            <a:r>
              <a:rPr lang="en-US" altLang="zh-CN" b="0" dirty="0" smtClean="0">
                <a:latin typeface="微软雅黑" pitchFamily="34" charset="-122"/>
                <a:ea typeface="微软雅黑" pitchFamily="34" charset="-122"/>
              </a:rPr>
              <a:t>buff</a:t>
            </a:r>
            <a:r>
              <a:rPr lang="zh-CN" altLang="en-US" b="0" dirty="0" smtClean="0">
                <a:latin typeface="微软雅黑" pitchFamily="34" charset="-122"/>
                <a:ea typeface="微软雅黑" pitchFamily="34" charset="-122"/>
              </a:rPr>
              <a:t>模块的属性和功能等</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r>
              <a:rPr lang="zh-CN" altLang="en-US" b="0" dirty="0" smtClean="0">
                <a:latin typeface="微软雅黑" pitchFamily="34" charset="-122"/>
                <a:ea typeface="微软雅黑" pitchFamily="34" charset="-122"/>
              </a:rPr>
              <a:t>调用完毕根据需要重载默认函数</a:t>
            </a:r>
            <a:endParaRPr lang="en-US" altLang="zh-CN" b="0" dirty="0" smtClean="0">
              <a:latin typeface="微软雅黑" pitchFamily="34" charset="-122"/>
              <a:ea typeface="微软雅黑" pitchFamily="34" charset="-122"/>
            </a:endParaRPr>
          </a:p>
          <a:p>
            <a:pPr lvl="1" eaLnBrk="1" hangingPunct="1"/>
            <a:endParaRPr lang="en-US" altLang="zh-CN" b="0" dirty="0" smtClean="0">
              <a:latin typeface="宋体" charset="-122"/>
            </a:endParaRPr>
          </a:p>
          <a:p>
            <a:endParaRPr lang="en-US" altLang="zh-CN" sz="1600" b="0" dirty="0" smtClean="0">
              <a:latin typeface="宋体" charset="-122"/>
            </a:endParaRPr>
          </a:p>
        </p:txBody>
      </p:sp>
      <p:sp>
        <p:nvSpPr>
          <p:cNvPr id="91" name="Rectangle 2"/>
          <p:cNvSpPr>
            <a:spLocks noGrp="1" noChangeArrowheads="1"/>
          </p:cNvSpPr>
          <p:nvPr>
            <p:ph type="title"/>
          </p:nvPr>
        </p:nvSpPr>
        <p:spPr/>
        <p:txBody>
          <a:bodyPr/>
          <a:lstStyle/>
          <a:p>
            <a:pPr eaLnBrk="1" hangingPunct="1"/>
            <a:r>
              <a:rPr lang="zh-CN" altLang="en-US" dirty="0" smtClean="0">
                <a:latin typeface="微软雅黑" pitchFamily="34" charset="-122"/>
                <a:ea typeface="微软雅黑" pitchFamily="34" charset="-122"/>
              </a:rPr>
              <a:t>解决冗余</a:t>
            </a:r>
            <a:r>
              <a:rPr lang="en-US" altLang="zh-CN" dirty="0" smtClean="0">
                <a:latin typeface="微软雅黑" pitchFamily="34" charset="-122"/>
                <a:ea typeface="微软雅黑" pitchFamily="34" charset="-122"/>
              </a:rPr>
              <a:t>LUA</a:t>
            </a:r>
            <a:r>
              <a:rPr lang="zh-CN" altLang="en-US" dirty="0" smtClean="0">
                <a:latin typeface="微软雅黑" pitchFamily="34" charset="-122"/>
                <a:ea typeface="微软雅黑" pitchFamily="34" charset="-122"/>
              </a:rPr>
              <a:t>代码问题</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动态物件的开发流程优化</a:t>
            </a:r>
            <a:endParaRPr lang="en-US" altLang="zh-CN"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BT</a:t>
            </a:r>
            <a:r>
              <a:rPr lang="zh-CN" altLang="en-US" b="0" dirty="0" smtClean="0">
                <a:latin typeface="微软雅黑" pitchFamily="34" charset="-122"/>
                <a:ea typeface="微软雅黑" pitchFamily="34" charset="-122"/>
              </a:rPr>
              <a:t>优势：支持动态创建，有项目内完善的编辑器和</a:t>
            </a:r>
            <a:r>
              <a:rPr lang="en-US" altLang="zh-CN" b="0" dirty="0" smtClean="0">
                <a:latin typeface="微软雅黑" pitchFamily="34" charset="-122"/>
                <a:ea typeface="微软雅黑" pitchFamily="34" charset="-122"/>
              </a:rPr>
              <a:t>debug</a:t>
            </a:r>
            <a:r>
              <a:rPr lang="zh-CN" altLang="en-US" b="0" dirty="0" smtClean="0">
                <a:latin typeface="微软雅黑" pitchFamily="34" charset="-122"/>
                <a:ea typeface="微软雅黑" pitchFamily="34" charset="-122"/>
              </a:rPr>
              <a:t>工具，支持远程调试 </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缺点：物件间相互引用没有</a:t>
            </a:r>
            <a:r>
              <a:rPr lang="en-US" altLang="zh-CN" b="0" dirty="0" smtClean="0">
                <a:latin typeface="微软雅黑" pitchFamily="34" charset="-122"/>
                <a:ea typeface="微软雅黑" pitchFamily="34" charset="-122"/>
              </a:rPr>
              <a:t>flow graph</a:t>
            </a:r>
            <a:r>
              <a:rPr lang="zh-CN" altLang="en-US" b="0" dirty="0" smtClean="0">
                <a:latin typeface="微软雅黑" pitchFamily="34" charset="-122"/>
                <a:ea typeface="微软雅黑" pitchFamily="34" charset="-122"/>
              </a:rPr>
              <a:t>直观</a:t>
            </a:r>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p:txBody>
          <a:bodyPr/>
          <a:lstStyle/>
          <a:p>
            <a:pPr eaLnBrk="1" hangingPunct="1"/>
            <a:r>
              <a:rPr lang="en-US" altLang="zh-CN" dirty="0" smtClean="0">
                <a:latin typeface="微软雅黑" pitchFamily="34" charset="-122"/>
                <a:ea typeface="微软雅黑" pitchFamily="34" charset="-122"/>
              </a:rPr>
              <a:t>BT</a:t>
            </a:r>
            <a:r>
              <a:rPr lang="zh-CN" altLang="en-US" dirty="0" smtClean="0">
                <a:latin typeface="微软雅黑" pitchFamily="34" charset="-122"/>
                <a:ea typeface="微软雅黑" pitchFamily="34" charset="-122"/>
              </a:rPr>
              <a:t>功能集成助力逻辑开发</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itchFamily="34" charset="-122"/>
                <a:ea typeface="微软雅黑" pitchFamily="34" charset="-122"/>
              </a:rPr>
              <a:t>BT</a:t>
            </a:r>
            <a:r>
              <a:rPr lang="zh-CN" altLang="en-US" dirty="0" smtClean="0">
                <a:latin typeface="微软雅黑" pitchFamily="34" charset="-122"/>
                <a:ea typeface="微软雅黑" pitchFamily="34" charset="-122"/>
              </a:rPr>
              <a:t>功能集成助力逻辑开发</a:t>
            </a:r>
            <a:endParaRPr lang="zh-CN" altLang="en-US"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en-US" altLang="zh-CN" dirty="0" smtClean="0"/>
              <a:t>BT</a:t>
            </a:r>
            <a:r>
              <a:rPr lang="zh-CN" altLang="en-US" dirty="0" smtClean="0"/>
              <a:t>截图</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552450" y="1266825"/>
            <a:ext cx="8039100" cy="4324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2006_03_09_Tencent_QQ.COM_Template">
  <a:themeElements>
    <a:clrScheme name="2006_03_09_Tencent_QQ.COM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006_03_09_Tencent_QQ.COM_Templat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53882" dir="2700000" algn="ctr" rotWithShape="0">
            <a:srgbClr val="969696"/>
          </a:outerShdw>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600" b="1" i="0" u="none" strike="noStrike" cap="none" normalizeH="0" baseline="0" smtClean="0">
            <a:ln>
              <a:noFill/>
            </a:ln>
            <a:solidFill>
              <a:schemeClr val="tx1"/>
            </a:solidFill>
            <a:effectLst/>
            <a:latin typeface="楷体"/>
            <a:ea typeface="楷体"/>
            <a:cs typeface="楷体"/>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53882" dir="2700000" algn="ctr" rotWithShape="0">
            <a:srgbClr val="969696"/>
          </a:outerShdw>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600" b="1" i="0" u="none" strike="noStrike" cap="none" normalizeH="0" baseline="0" smtClean="0">
            <a:ln>
              <a:noFill/>
            </a:ln>
            <a:solidFill>
              <a:schemeClr val="tx1"/>
            </a:solidFill>
            <a:effectLst/>
            <a:latin typeface="楷体"/>
            <a:ea typeface="楷体"/>
            <a:cs typeface="楷体"/>
          </a:defRPr>
        </a:defPPr>
      </a:lstStyle>
    </a:lnDef>
  </a:objectDefaults>
  <a:extraClrSchemeLst>
    <a:extraClrScheme>
      <a:clrScheme name="2006_03_09_Tencent_QQ.COM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06_03_09_Tencent_QQ.COM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06_03_09_Tencent_QQ.COM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06_03_09_Tencent_QQ.COM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06_03_09_Tencent_QQ.COM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06_03_09_Tencent_QQ.COM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06_03_09_Tencent_QQ.COM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14934</TotalTime>
  <Pages>0</Pages>
  <Words>1903</Words>
  <Characters>0</Characters>
  <Application>Microsoft Office PowerPoint</Application>
  <DocSecurity>0</DocSecurity>
  <PresentationFormat>全屏显示(4:3)</PresentationFormat>
  <Lines>0</Lines>
  <Paragraphs>234</Paragraphs>
  <Slides>36</Slides>
  <Notes>35</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2006_03_09_Tencent_QQ.COM_Template</vt:lpstr>
      <vt:lpstr>软件开发类_客户端前台通道面试陈述 </vt:lpstr>
      <vt:lpstr>个人经历概述</vt:lpstr>
      <vt:lpstr>灵活的组件模式</vt:lpstr>
      <vt:lpstr>Cry3的Flow Graph</vt:lpstr>
      <vt:lpstr>灵活的组件模式</vt:lpstr>
      <vt:lpstr>灵活的组件模式</vt:lpstr>
      <vt:lpstr>解决冗余LUA代码问题</vt:lpstr>
      <vt:lpstr>BT功能集成助力逻辑开发</vt:lpstr>
      <vt:lpstr>BT功能集成助力逻辑开发</vt:lpstr>
      <vt:lpstr>场景物件系统架构</vt:lpstr>
      <vt:lpstr>场景不需要恢复逻辑同步方案</vt:lpstr>
      <vt:lpstr>场景需要恢复逻辑同步方案</vt:lpstr>
      <vt:lpstr>场景恢复逻辑方案及优化</vt:lpstr>
      <vt:lpstr>场景物件关卡设计流程改进</vt:lpstr>
      <vt:lpstr>场景物件关卡设计流程改进</vt:lpstr>
      <vt:lpstr>场景物件的表现力强化</vt:lpstr>
      <vt:lpstr>场景物件的表现力强化</vt:lpstr>
      <vt:lpstr>场景物件的表现力强化</vt:lpstr>
      <vt:lpstr>水的控制逻辑与渲染绑定方案</vt:lpstr>
      <vt:lpstr>水的控制逻辑与渲染绑定方案</vt:lpstr>
      <vt:lpstr>水的控制逻辑与渲染绑定方案</vt:lpstr>
      <vt:lpstr>水的控制逻辑与渲染绑定方案</vt:lpstr>
      <vt:lpstr>场景物件的表现力强化</vt:lpstr>
      <vt:lpstr>植被绑定多包围体功能开发</vt:lpstr>
      <vt:lpstr>植被绑定多包围体功能开发</vt:lpstr>
      <vt:lpstr>植被绑定多包围体功能开发</vt:lpstr>
      <vt:lpstr>植被绑定多包围体功能开发</vt:lpstr>
      <vt:lpstr>植被绑定多包围体功能开发</vt:lpstr>
      <vt:lpstr>扩展功能优化</vt:lpstr>
      <vt:lpstr>怪物特殊玩法</vt:lpstr>
      <vt:lpstr>丰富多样的怪物特殊玩法</vt:lpstr>
      <vt:lpstr>丰富多样的怪物特殊玩法</vt:lpstr>
      <vt:lpstr>专业领域专长和不足（结合通道能力标准）</vt:lpstr>
      <vt:lpstr>专业领域专长和不足（结合通道能力标准）</vt:lpstr>
      <vt:lpstr>专业影响力和贡献</vt:lpstr>
      <vt:lpstr>专业影响力和贡献</vt:lpstr>
    </vt:vector>
  </TitlesOfParts>
  <Company>TENCENT</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腾讯网母品牌统一文档模版</dc:title>
  <dc:creator>Administrator</dc:creator>
  <cp:lastModifiedBy>whitebai(白男)</cp:lastModifiedBy>
  <cp:revision>982</cp:revision>
  <cp:lastPrinted>1899-12-30T00:00:00Z</cp:lastPrinted>
  <dcterms:created xsi:type="dcterms:W3CDTF">2006-03-09T11:35:13Z</dcterms:created>
  <dcterms:modified xsi:type="dcterms:W3CDTF">2014-08-29T09:55:32Z</dcterms:modified>
</cp:coreProperties>
</file>